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323" r:id="rId2"/>
    <p:sldId id="329" r:id="rId3"/>
    <p:sldId id="292" r:id="rId4"/>
    <p:sldId id="294" r:id="rId5"/>
    <p:sldId id="342" r:id="rId6"/>
    <p:sldId id="335" r:id="rId7"/>
    <p:sldId id="324" r:id="rId8"/>
    <p:sldId id="334" r:id="rId9"/>
    <p:sldId id="341" r:id="rId10"/>
    <p:sldId id="295" r:id="rId11"/>
    <p:sldId id="336" r:id="rId12"/>
    <p:sldId id="325" r:id="rId13"/>
    <p:sldId id="330" r:id="rId14"/>
    <p:sldId id="311" r:id="rId15"/>
    <p:sldId id="297" r:id="rId16"/>
    <p:sldId id="337" r:id="rId17"/>
    <p:sldId id="326" r:id="rId18"/>
    <p:sldId id="333" r:id="rId19"/>
    <p:sldId id="312" r:id="rId20"/>
    <p:sldId id="298" r:id="rId21"/>
    <p:sldId id="338" r:id="rId22"/>
    <p:sldId id="327" r:id="rId23"/>
    <p:sldId id="331" r:id="rId24"/>
    <p:sldId id="313" r:id="rId25"/>
    <p:sldId id="305" r:id="rId26"/>
    <p:sldId id="339" r:id="rId27"/>
    <p:sldId id="328" r:id="rId28"/>
    <p:sldId id="332" r:id="rId29"/>
    <p:sldId id="314" r:id="rId30"/>
    <p:sldId id="306" r:id="rId31"/>
    <p:sldId id="340" r:id="rId32"/>
    <p:sldId id="283" r:id="rId33"/>
    <p:sldId id="290" r:id="rId34"/>
    <p:sldId id="289" r:id="rId35"/>
    <p:sldId id="257" r:id="rId36"/>
    <p:sldId id="258" r:id="rId37"/>
    <p:sldId id="261" r:id="rId38"/>
    <p:sldId id="268" r:id="rId39"/>
    <p:sldId id="269" r:id="rId40"/>
    <p:sldId id="270" r:id="rId41"/>
    <p:sldId id="279" r:id="rId42"/>
    <p:sldId id="271" r:id="rId43"/>
    <p:sldId id="272" r:id="rId44"/>
    <p:sldId id="273" r:id="rId45"/>
    <p:sldId id="274" r:id="rId46"/>
    <p:sldId id="280" r:id="rId47"/>
    <p:sldId id="275" r:id="rId48"/>
    <p:sldId id="259" r:id="rId49"/>
    <p:sldId id="276" r:id="rId50"/>
    <p:sldId id="260" r:id="rId51"/>
    <p:sldId id="277" r:id="rId52"/>
    <p:sldId id="278" r:id="rId53"/>
    <p:sldId id="264" r:id="rId54"/>
    <p:sldId id="266" r:id="rId55"/>
    <p:sldId id="265" r:id="rId56"/>
  </p:sldIdLst>
  <p:sldSz cx="12192000" cy="6858000"/>
  <p:notesSz cx="6858000" cy="9144000"/>
  <p:embeddedFontLst>
    <p:embeddedFont>
      <p:font typeface="Segoe UI Light" panose="020B0502040204020203" pitchFamily="34" charset="0"/>
      <p:regular r:id="rId57"/>
      <p:italic r:id="rId58"/>
    </p:embeddedFont>
    <p:embeddedFont>
      <p:font typeface="Segoe UI" panose="020B0502040204020203" pitchFamily="34" charset="0"/>
      <p:regular r:id="rId59"/>
      <p:bold r:id="rId60"/>
      <p:italic r:id="rId61"/>
      <p:boldItalic r:id="rId62"/>
    </p:embeddedFont>
    <p:embeddedFont>
      <p:font typeface="Segoe UI Black" panose="020B0A02040204020203" pitchFamily="34" charset="0"/>
      <p:bold r:id="rId63"/>
      <p:boldItalic r:id="rId64"/>
    </p:embeddedFont>
    <p:embeddedFont>
      <p:font typeface="Cambria Math" panose="02040503050406030204" pitchFamily="18" charset="0"/>
      <p:regular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rt 1 - Overview &amp; Event Hub" id="{0EFBEB60-A997-4E1E-AE24-9BB8F62DE906}">
          <p14:sldIdLst>
            <p14:sldId id="323"/>
            <p14:sldId id="329"/>
            <p14:sldId id="292"/>
            <p14:sldId id="294"/>
            <p14:sldId id="342"/>
            <p14:sldId id="335"/>
          </p14:sldIdLst>
        </p14:section>
        <p14:section name="Part 2 - Particle Cloud Prep" id="{913529E3-E8C6-41DA-B2BC-580DE2C318B2}">
          <p14:sldIdLst>
            <p14:sldId id="324"/>
            <p14:sldId id="334"/>
            <p14:sldId id="341"/>
            <p14:sldId id="295"/>
            <p14:sldId id="336"/>
          </p14:sldIdLst>
        </p14:section>
        <p14:section name="Part 3 - Photon Circuit &amp; Sketch" id="{02F383DF-23C3-4556-AB66-913E3A5FEF84}">
          <p14:sldIdLst>
            <p14:sldId id="325"/>
            <p14:sldId id="330"/>
            <p14:sldId id="311"/>
            <p14:sldId id="297"/>
            <p14:sldId id="337"/>
          </p14:sldIdLst>
        </p14:section>
        <p14:section name="Part 4 - Reporting with Power BI" id="{D8CB019B-7141-4597-872E-A277E6EAE318}">
          <p14:sldIdLst>
            <p14:sldId id="326"/>
            <p14:sldId id="333"/>
            <p14:sldId id="312"/>
            <p14:sldId id="298"/>
            <p14:sldId id="338"/>
          </p14:sldIdLst>
        </p14:section>
        <p14:section name="Part 5 - Receiving with Node.jS" id="{3EDC39C9-B9A8-4487-A859-A3EC20198C4B}">
          <p14:sldIdLst>
            <p14:sldId id="327"/>
            <p14:sldId id="331"/>
            <p14:sldId id="313"/>
            <p14:sldId id="305"/>
            <p14:sldId id="339"/>
          </p14:sldIdLst>
        </p14:section>
        <p14:section name="Part 6 - Receiving with C#" id="{D2AF2068-7ACC-4D2B-BD19-E257B3957CDE}">
          <p14:sldIdLst>
            <p14:sldId id="328"/>
            <p14:sldId id="332"/>
            <p14:sldId id="314"/>
            <p14:sldId id="306"/>
            <p14:sldId id="340"/>
            <p14:sldId id="283"/>
            <p14:sldId id="290"/>
            <p14:sldId id="289"/>
            <p14:sldId id="257"/>
            <p14:sldId id="258"/>
            <p14:sldId id="261"/>
            <p14:sldId id="268"/>
            <p14:sldId id="269"/>
            <p14:sldId id="270"/>
            <p14:sldId id="279"/>
            <p14:sldId id="271"/>
            <p14:sldId id="272"/>
            <p14:sldId id="273"/>
            <p14:sldId id="274"/>
            <p14:sldId id="280"/>
            <p14:sldId id="275"/>
            <p14:sldId id="259"/>
            <p14:sldId id="276"/>
            <p14:sldId id="260"/>
            <p14:sldId id="277"/>
            <p14:sldId id="278"/>
            <p14:sldId id="264"/>
            <p14:sldId id="266"/>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EEF"/>
    <a:srgbClr val="006FD4"/>
    <a:srgbClr val="333333"/>
    <a:srgbClr val="1A1A1A"/>
    <a:srgbClr val="FFFFFF"/>
    <a:srgbClr val="71B1D1"/>
    <a:srgbClr val="808080"/>
    <a:srgbClr val="4D4D4D"/>
    <a:srgbClr val="3C454F"/>
    <a:srgbClr val="0F73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50" autoAdjust="0"/>
    <p:restoredTop sz="94660"/>
  </p:normalViewPr>
  <p:slideViewPr>
    <p:cSldViewPr snapToGrid="0">
      <p:cViewPr varScale="1">
        <p:scale>
          <a:sx n="89" d="100"/>
          <a:sy n="89" d="100"/>
        </p:scale>
        <p:origin x="240"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8.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9385002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smtClean="0"/>
              <a:t>Click to edit Master title style</a:t>
            </a:r>
            <a:endParaRPr lang="en-US"/>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901475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hip"/>
          <p:cNvSpPr>
            <a:spLocks noChangeAspect="1"/>
          </p:cNvSpPr>
          <p:nvPr userDrawn="1"/>
        </p:nvSpPr>
        <p:spPr>
          <a:xfrm>
            <a:off x="822960" y="2449974"/>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1</a:t>
            </a:r>
          </a:p>
        </p:txBody>
      </p:sp>
      <p:grpSp>
        <p:nvGrpSpPr>
          <p:cNvPr id="5" name="Group 4"/>
          <p:cNvGrpSpPr/>
          <p:nvPr userDrawn="1"/>
        </p:nvGrpSpPr>
        <p:grpSpPr>
          <a:xfrm>
            <a:off x="3058636" y="2449974"/>
            <a:ext cx="2996730" cy="2438402"/>
            <a:chOff x="3343115" y="2438399"/>
            <a:chExt cx="2996730" cy="2438402"/>
          </a:xfrm>
        </p:grpSpPr>
        <p:sp>
          <p:nvSpPr>
            <p:cNvPr id="6" name="Chip"/>
            <p:cNvSpPr>
              <a:spLocks noChangeAspect="1"/>
            </p:cNvSpPr>
            <p:nvPr/>
          </p:nvSpPr>
          <p:spPr>
            <a:xfrm>
              <a:off x="3901439"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2</a:t>
              </a:r>
              <a:endParaRPr lang="en-US" sz="2800" dirty="0"/>
            </a:p>
          </p:txBody>
        </p:sp>
        <p:grpSp>
          <p:nvGrpSpPr>
            <p:cNvPr id="7" name="Group 6"/>
            <p:cNvGrpSpPr/>
            <p:nvPr/>
          </p:nvGrpSpPr>
          <p:grpSpPr>
            <a:xfrm>
              <a:off x="3343115" y="3414394"/>
              <a:ext cx="708164" cy="471491"/>
              <a:chOff x="3343115" y="3414394"/>
              <a:chExt cx="708164" cy="471491"/>
            </a:xfrm>
          </p:grpSpPr>
          <p:sp>
            <p:nvSpPr>
              <p:cNvPr id="8"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 name="Group 10"/>
          <p:cNvGrpSpPr/>
          <p:nvPr userDrawn="1"/>
        </p:nvGrpSpPr>
        <p:grpSpPr>
          <a:xfrm>
            <a:off x="5426555" y="2099138"/>
            <a:ext cx="3285648" cy="2789238"/>
            <a:chOff x="5711034" y="2087563"/>
            <a:chExt cx="3285648" cy="2789238"/>
          </a:xfrm>
        </p:grpSpPr>
        <p:sp>
          <p:nvSpPr>
            <p:cNvPr id="12" name="Chip"/>
            <p:cNvSpPr>
              <a:spLocks noChangeAspect="1"/>
            </p:cNvSpPr>
            <p:nvPr/>
          </p:nvSpPr>
          <p:spPr>
            <a:xfrm>
              <a:off x="6558276"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3</a:t>
              </a:r>
              <a:endParaRPr lang="en-US" sz="2800" dirty="0"/>
            </a:p>
          </p:txBody>
        </p:sp>
        <p:grpSp>
          <p:nvGrpSpPr>
            <p:cNvPr id="13" name="Group 12"/>
            <p:cNvGrpSpPr/>
            <p:nvPr/>
          </p:nvGrpSpPr>
          <p:grpSpPr>
            <a:xfrm>
              <a:off x="5711034" y="2087563"/>
              <a:ext cx="1474877" cy="469586"/>
              <a:chOff x="5711034" y="2087563"/>
              <a:chExt cx="1474877" cy="469586"/>
            </a:xfrm>
          </p:grpSpPr>
          <p:sp>
            <p:nvSpPr>
              <p:cNvPr id="14"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ctor"/>
              <p:cNvSpPr/>
              <p:nvPr/>
            </p:nvSpPr>
            <p:spPr>
              <a:xfrm>
                <a:off x="5711035"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nector"/>
              <p:cNvSpPr/>
              <p:nvPr/>
            </p:nvSpPr>
            <p:spPr>
              <a:xfrm>
                <a:off x="698969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p:cNvGrpSpPr/>
          <p:nvPr userDrawn="1"/>
        </p:nvGrpSpPr>
        <p:grpSpPr>
          <a:xfrm>
            <a:off x="8084922" y="2449974"/>
            <a:ext cx="3289458" cy="2831678"/>
            <a:chOff x="8361859" y="2438399"/>
            <a:chExt cx="3289458" cy="2831678"/>
          </a:xfrm>
        </p:grpSpPr>
        <p:sp>
          <p:nvSpPr>
            <p:cNvPr id="18" name="Chip"/>
            <p:cNvSpPr>
              <a:spLocks noChangeAspect="1"/>
            </p:cNvSpPr>
            <p:nvPr/>
          </p:nvSpPr>
          <p:spPr>
            <a:xfrm>
              <a:off x="9212911"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4</a:t>
              </a:r>
              <a:endParaRPr lang="en-US" sz="2800" dirty="0"/>
            </a:p>
          </p:txBody>
        </p:sp>
        <p:grpSp>
          <p:nvGrpSpPr>
            <p:cNvPr id="19" name="Group 18"/>
            <p:cNvGrpSpPr/>
            <p:nvPr/>
          </p:nvGrpSpPr>
          <p:grpSpPr>
            <a:xfrm rot="10800000">
              <a:off x="8361859" y="4800491"/>
              <a:ext cx="1480591" cy="469586"/>
              <a:chOff x="5709130" y="2087563"/>
              <a:chExt cx="1480591" cy="469586"/>
            </a:xfrm>
          </p:grpSpPr>
          <p:sp>
            <p:nvSpPr>
              <p:cNvPr id="20"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nector"/>
              <p:cNvSpPr/>
              <p:nvPr/>
            </p:nvSpPr>
            <p:spPr>
              <a:xfrm>
                <a:off x="5709130"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ctor"/>
              <p:cNvSpPr/>
              <p:nvPr/>
            </p:nvSpPr>
            <p:spPr>
              <a:xfrm>
                <a:off x="699350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648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68172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61927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19073277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532143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740558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05953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smtClean="0"/>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smtClean="0">
                <a:solidFill>
                  <a:schemeClr val="bg1"/>
                </a:solidFill>
                <a:latin typeface="+mj-lt"/>
              </a:rPr>
              <a:t>DEMO</a:t>
            </a:r>
            <a:endParaRPr lang="en-US" sz="5400" dirty="0">
              <a:solidFill>
                <a:schemeClr val="bg1"/>
              </a:solidFill>
              <a:latin typeface="+mj-lt"/>
            </a:endParaRPr>
          </a:p>
        </p:txBody>
      </p:sp>
    </p:spTree>
    <p:extLst>
      <p:ext uri="{BB962C8B-B14F-4D97-AF65-F5344CB8AC3E}">
        <p14:creationId xmlns:p14="http://schemas.microsoft.com/office/powerpoint/2010/main" val="2152631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hyperlink" Target="http://aka.ms/ppws"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extBox 3"/>
          <p:cNvSpPr txBox="1"/>
          <p:nvPr userDrawn="1"/>
        </p:nvSpPr>
        <p:spPr>
          <a:xfrm>
            <a:off x="5072323" y="6366475"/>
            <a:ext cx="2047355" cy="369332"/>
          </a:xfrm>
          <a:prstGeom prst="rect">
            <a:avLst/>
          </a:prstGeom>
          <a:noFill/>
        </p:spPr>
        <p:txBody>
          <a:bodyPr wrap="none" rtlCol="0">
            <a:spAutoFit/>
          </a:bodyPr>
          <a:lstStyle/>
          <a:p>
            <a:r>
              <a:rPr lang="en-US" dirty="0" smtClean="0">
                <a:hlinkClick r:id="rId16"/>
              </a:rPr>
              <a:t>http://aka.ms/ppws</a:t>
            </a:r>
            <a:endParaRPr lang="en-US" dirty="0"/>
          </a:p>
        </p:txBody>
      </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61" r:id="rId4"/>
    <p:sldLayoutId id="2147483651" r:id="rId5"/>
    <p:sldLayoutId id="2147483652" r:id="rId6"/>
    <p:sldLayoutId id="2147483653" r:id="rId7"/>
    <p:sldLayoutId id="2147483654" r:id="rId8"/>
    <p:sldLayoutId id="2147483663" r:id="rId9"/>
    <p:sldLayoutId id="2147483660" r:id="rId10"/>
    <p:sldLayoutId id="2147483655" r:id="rId11"/>
    <p:sldLayoutId id="2147483662" r:id="rId12"/>
    <p:sldLayoutId id="2147483656" r:id="rId13"/>
    <p:sldLayoutId id="2147483657" r:id="rId14"/>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1 of 6:</a:t>
            </a:r>
            <a:r>
              <a:rPr lang="en-US" dirty="0">
                <a:solidFill>
                  <a:srgbClr val="00AEEF"/>
                </a:solidFill>
              </a:rPr>
              <a:t/>
            </a:r>
            <a:br>
              <a:rPr lang="en-US" dirty="0">
                <a:solidFill>
                  <a:srgbClr val="00AEEF"/>
                </a:solidFill>
              </a:rPr>
            </a:br>
            <a:r>
              <a:rPr lang="en-US" dirty="0">
                <a:solidFill>
                  <a:srgbClr val="00AEEF"/>
                </a:solidFill>
              </a:rPr>
              <a:t>Overview &amp; </a:t>
            </a:r>
            <a:br>
              <a:rPr lang="en-US" dirty="0">
                <a:solidFill>
                  <a:srgbClr val="00AEEF"/>
                </a:solidFill>
              </a:rPr>
            </a:br>
            <a:r>
              <a:rPr lang="en-US" dirty="0">
                <a:solidFill>
                  <a:srgbClr val="00AEEF"/>
                </a:solidFill>
              </a:rPr>
              <a:t>Event Hub </a:t>
            </a:r>
            <a:r>
              <a:rPr lang="en-US" dirty="0" smtClean="0">
                <a:solidFill>
                  <a:srgbClr val="00AEEF"/>
                </a:solidFill>
              </a:rPr>
              <a:t>Setup</a:t>
            </a:r>
            <a:endParaRPr lang="en-US" dirty="0">
              <a:solidFill>
                <a:srgbClr val="00AEEF"/>
              </a:solidFill>
            </a:endParaRPr>
          </a:p>
        </p:txBody>
      </p:sp>
      <p:sp>
        <p:nvSpPr>
          <p:cNvPr id="3"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36131189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431802" cy="584775"/>
            </a:xfrm>
            <a:prstGeom prst="rect">
              <a:avLst/>
            </a:prstGeom>
            <a:noFill/>
          </p:spPr>
          <p:txBody>
            <a:bodyPr wrap="none" rtlCol="0">
              <a:spAutoFit/>
            </a:bodyPr>
            <a:lstStyle/>
            <a:p>
              <a:r>
                <a:rPr lang="en-US" sz="1600" b="1" dirty="0" smtClean="0">
                  <a:solidFill>
                    <a:schemeClr val="bg1">
                      <a:lumMod val="50000"/>
                    </a:schemeClr>
                  </a:solidFill>
                  <a:latin typeface="Segoe UI" panose="020B0502040204020203" pitchFamily="34" charset="0"/>
                  <a:cs typeface="Segoe UI" panose="020B0502040204020203" pitchFamily="34" charset="0"/>
                </a:rPr>
                <a:t>“</a:t>
              </a:r>
              <a:r>
                <a:rPr lang="en-US" sz="1600" b="1" dirty="0" err="1" smtClean="0">
                  <a:solidFill>
                    <a:schemeClr val="bg1">
                      <a:lumMod val="50000"/>
                    </a:schemeClr>
                  </a:solidFill>
                  <a:latin typeface="Segoe UI" panose="020B0502040204020203" pitchFamily="34" charset="0"/>
                  <a:cs typeface="Segoe UI" panose="020B0502040204020203" pitchFamily="34" charset="0"/>
                </a:rPr>
                <a:t>DeviceHub</a:t>
              </a:r>
              <a:r>
                <a:rPr lang="en-US" sz="1600" b="1" dirty="0" smtClean="0">
                  <a:solidFill>
                    <a:schemeClr val="bg1">
                      <a:lumMod val="50000"/>
                    </a:schemeClr>
                  </a:solidFill>
                  <a:latin typeface="Segoe UI" panose="020B0502040204020203" pitchFamily="34" charset="0"/>
                  <a:cs typeface="Segoe UI" panose="020B0502040204020203" pitchFamily="34" charset="0"/>
                </a:rPr>
                <a:t>”</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2097983" y="3272903"/>
            <a:ext cx="1122546" cy="1835171"/>
            <a:chOff x="2097983" y="3272903"/>
            <a:chExt cx="1122546" cy="1835171"/>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2097983" y="4161546"/>
              <a:ext cx="1122546" cy="946528"/>
              <a:chOff x="4545987" y="4157821"/>
              <a:chExt cx="1687963" cy="1423286"/>
            </a:xfrm>
          </p:grpSpPr>
          <p:sp>
            <p:nvSpPr>
              <p:cNvPr id="19" name="TextBox 18"/>
              <p:cNvSpPr txBox="1"/>
              <p:nvPr/>
            </p:nvSpPr>
            <p:spPr>
              <a:xfrm>
                <a:off x="4545987" y="4934776"/>
                <a:ext cx="1687963" cy="646331"/>
              </a:xfrm>
              <a:prstGeom prst="rect">
                <a:avLst/>
              </a:prstGeom>
              <a:noFill/>
            </p:spPr>
            <p:txBody>
              <a:bodyPr wrap="none" rtlCol="0">
                <a:spAutoFit/>
              </a:bodyPr>
              <a:lstStyle/>
              <a:p>
                <a:pPr algn="ctr"/>
                <a:r>
                  <a:rPr lang="en-US" dirty="0" err="1" smtClean="0"/>
                  <a:t>PublishWeather</a:t>
                </a:r>
                <a:r>
                  <a:rPr lang="en-US" dirty="0" smtClean="0"/>
                  <a:t/>
                </a:r>
                <a:br>
                  <a:rPr lang="en-US" dirty="0" smtClean="0"/>
                </a:br>
                <a:r>
                  <a:rPr lang="en-US" dirty="0" smtClean="0"/>
                  <a:t>Web Hook</a:t>
                </a:r>
                <a:endParaRPr lang="en-US" dirty="0"/>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44"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Tree>
    <p:extLst>
      <p:ext uri="{BB962C8B-B14F-4D97-AF65-F5344CB8AC3E}">
        <p14:creationId xmlns:p14="http://schemas.microsoft.com/office/powerpoint/2010/main" val="328634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Configure the Particle Cloud and Photon</a:t>
            </a:r>
            <a:endParaRPr lang="en-US" dirty="0"/>
          </a:p>
        </p:txBody>
      </p:sp>
    </p:spTree>
    <p:extLst>
      <p:ext uri="{BB962C8B-B14F-4D97-AF65-F5344CB8AC3E}">
        <p14:creationId xmlns:p14="http://schemas.microsoft.com/office/powerpoint/2010/main" val="40106456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3 of 6:</a:t>
            </a:r>
            <a:r>
              <a:rPr lang="en-US" dirty="0">
                <a:solidFill>
                  <a:srgbClr val="00AEEF"/>
                </a:solidFill>
              </a:rPr>
              <a:t/>
            </a:r>
            <a:br>
              <a:rPr lang="en-US" dirty="0">
                <a:solidFill>
                  <a:srgbClr val="00AEEF"/>
                </a:solidFill>
              </a:rPr>
            </a:br>
            <a:r>
              <a:rPr lang="en-US" dirty="0">
                <a:solidFill>
                  <a:srgbClr val="00AEEF"/>
                </a:solidFill>
              </a:rPr>
              <a:t>Photon </a:t>
            </a:r>
            <a:r>
              <a:rPr lang="en-US" dirty="0" smtClean="0">
                <a:solidFill>
                  <a:srgbClr val="00AEEF"/>
                </a:solidFill>
              </a:rPr>
              <a:t>DTH11 Circuit &amp; </a:t>
            </a:r>
            <a:r>
              <a:rPr lang="en-US" dirty="0">
                <a:solidFill>
                  <a:srgbClr val="00AEEF"/>
                </a:solidFill>
              </a:rPr>
              <a:t>Sketch</a:t>
            </a:r>
          </a:p>
        </p:txBody>
      </p:sp>
      <p:sp>
        <p:nvSpPr>
          <p:cNvPr id="5" name="Subtitle 2"/>
          <p:cNvSpPr txBox="1">
            <a:spLocks/>
          </p:cNvSpPr>
          <p:nvPr/>
        </p:nvSpPr>
        <p:spPr>
          <a:xfrm>
            <a:off x="1524000" y="2347170"/>
            <a:ext cx="9144000" cy="3571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smtClean="0"/>
              <a:t>Particle Photon + DHT11 Sensor + Azure + Power BI + Node.js + .NET = AWESOME</a:t>
            </a:r>
            <a:endParaRPr lang="en-US" sz="1800" dirty="0"/>
          </a:p>
        </p:txBody>
      </p:sp>
    </p:spTree>
    <p:extLst>
      <p:ext uri="{BB962C8B-B14F-4D97-AF65-F5344CB8AC3E}">
        <p14:creationId xmlns:p14="http://schemas.microsoft.com/office/powerpoint/2010/main" val="36028428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2801565"/>
            <a:ext cx="10515600" cy="3375397"/>
          </a:xfrm>
        </p:spPr>
        <p:txBody>
          <a:bodyPr>
            <a:normAutofit/>
          </a:bodyPr>
          <a:lstStyle/>
          <a:p>
            <a:pPr marL="0" indent="0" algn="ctr">
              <a:buNone/>
            </a:pPr>
            <a:r>
              <a:rPr lang="en-US" sz="9600" dirty="0" smtClean="0">
                <a:hlinkClick r:id="rId2"/>
              </a:rPr>
              <a:t>http://aka.ms/ppws</a:t>
            </a:r>
            <a:endParaRPr lang="en-US" sz="9600" dirty="0"/>
          </a:p>
        </p:txBody>
      </p:sp>
    </p:spTree>
    <p:extLst>
      <p:ext uri="{BB962C8B-B14F-4D97-AF65-F5344CB8AC3E}">
        <p14:creationId xmlns:p14="http://schemas.microsoft.com/office/powerpoint/2010/main" val="35413936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894237" cy="584775"/>
            </a:xfrm>
            <a:prstGeom prst="rect">
              <a:avLst/>
            </a:prstGeom>
            <a:noFill/>
          </p:spPr>
          <p:txBody>
            <a:bodyPr wrap="none" rtlCol="0">
              <a:spAutoFit/>
            </a:bodyPr>
            <a:lstStyle/>
            <a:p>
              <a:r>
                <a:rPr lang="en-US" sz="1600" dirty="0" smtClean="0">
                  <a:solidFill>
                    <a:srgbClr val="006FD4"/>
                  </a:solidFill>
                  <a:latin typeface="Segoe UI" panose="020B0502040204020203" pitchFamily="34" charset="0"/>
                  <a:cs typeface="Segoe UI" panose="020B0502040204020203" pitchFamily="34" charset="0"/>
                </a:rPr>
                <a:t>“</a:t>
              </a:r>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a:solidFill>
                    <a:srgbClr val="006FD4"/>
                  </a:solidFill>
                  <a:latin typeface="Segoe UI" panose="020B0502040204020203" pitchFamily="34" charset="0"/>
                  <a:cs typeface="Segoe UI" panose="020B0502040204020203" pitchFamily="34" charset="0"/>
                </a:rPr>
                <a:t>s</a:t>
              </a:r>
              <a:r>
                <a:rPr lang="en-US" sz="1600" b="1" dirty="0" smtClean="0">
                  <a:solidFill>
                    <a:srgbClr val="006FD4"/>
                  </a:solidFill>
                  <a:latin typeface="Segoe UI" panose="020B0502040204020203" pitchFamily="34" charset="0"/>
                  <a:cs typeface="Segoe UI" panose="020B0502040204020203" pitchFamily="34" charset="0"/>
                </a:rPr>
                <a:t>torage</a:t>
              </a:r>
              <a:r>
                <a:rPr lang="en-US" sz="1600"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PowerBIDump</a:t>
              </a:r>
              <a:r>
                <a:rPr lang="en-US" sz="1600"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431802"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DeviceHub</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109" name="Photon DHT11 Circui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2097983" y="3272903"/>
            <a:ext cx="1122546" cy="1835171"/>
            <a:chOff x="2097983" y="3272903"/>
            <a:chExt cx="1122546" cy="1835171"/>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2097983" y="4161546"/>
              <a:ext cx="1122546" cy="946528"/>
              <a:chOff x="4545987" y="4157821"/>
              <a:chExt cx="1687963" cy="1423286"/>
            </a:xfrm>
          </p:grpSpPr>
          <p:sp>
            <p:nvSpPr>
              <p:cNvPr id="118" name="TextBox 117"/>
              <p:cNvSpPr txBox="1"/>
              <p:nvPr/>
            </p:nvSpPr>
            <p:spPr>
              <a:xfrm>
                <a:off x="4545987" y="4934776"/>
                <a:ext cx="1687963" cy="646331"/>
              </a:xfrm>
              <a:prstGeom prst="rect">
                <a:avLst/>
              </a:prstGeom>
              <a:noFill/>
            </p:spPr>
            <p:txBody>
              <a:bodyPr wrap="none" rtlCol="0">
                <a:spAutoFit/>
              </a:bodyPr>
              <a:lstStyle/>
              <a:p>
                <a:pPr algn="ctr"/>
                <a:r>
                  <a:rPr lang="en-US" dirty="0" err="1" smtClean="0"/>
                  <a:t>PublishWeather</a:t>
                </a:r>
                <a:r>
                  <a:rPr lang="en-US" dirty="0" smtClean="0"/>
                  <a:t/>
                </a:r>
                <a:br>
                  <a:rPr lang="en-US" dirty="0" smtClean="0"/>
                </a:br>
                <a:r>
                  <a:rPr lang="en-US" dirty="0" smtClean="0"/>
                  <a:t>Web Hook</a:t>
                </a:r>
                <a:endParaRPr lang="en-US"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2153154" cy="584775"/>
            </a:xfrm>
            <a:prstGeom prst="rect">
              <a:avLst/>
            </a:prstGeom>
            <a:noFill/>
          </p:spPr>
          <p:txBody>
            <a:bodyPr wrap="none" rtlCol="0">
              <a:spAutoFit/>
            </a:bodyPr>
            <a:lstStyle/>
            <a:p>
              <a:r>
                <a:rPr lang="en-US" sz="1600" b="1" dirty="0" err="1" smtClean="0">
                  <a:solidFill>
                    <a:srgbClr val="006FD4"/>
                  </a:solidFill>
                  <a:latin typeface="Segoe UI" panose="020B0502040204020203" pitchFamily="34" charset="0"/>
                  <a:cs typeface="Segoe UI" panose="020B0502040204020203" pitchFamily="34" charset="0"/>
                </a:rPr>
                <a:t>SensorData</a:t>
              </a:r>
              <a:r>
                <a:rPr lang="en-US" sz="1600" b="1" dirty="0" smtClean="0">
                  <a:solidFill>
                    <a:srgbClr val="006FD4"/>
                  </a:solidFill>
                  <a:latin typeface="Segoe UI" panose="020B0502040204020203" pitchFamily="34" charset="0"/>
                  <a:cs typeface="Segoe UI" panose="020B0502040204020203" pitchFamily="34" charset="0"/>
                </a:rPr>
                <a:t> Data Set</a:t>
              </a:r>
            </a:p>
            <a:p>
              <a:r>
                <a:rPr lang="en-US" sz="1600" dirty="0" smtClean="0">
                  <a:solidFill>
                    <a:srgbClr val="006FD4"/>
                  </a:solidFill>
                  <a:latin typeface="Segoe UI" panose="020B0502040204020203" pitchFamily="34" charset="0"/>
                  <a:cs typeface="Segoe UI" panose="020B0502040204020203" pitchFamily="34" charset="0"/>
                </a:rPr>
                <a:t>Power BI</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29089717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hoton Only"/>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431802" cy="584775"/>
            </a:xfrm>
            <a:prstGeom prst="rect">
              <a:avLst/>
            </a:prstGeom>
            <a:noFill/>
          </p:spPr>
          <p:txBody>
            <a:bodyPr wrap="none" rtlCol="0">
              <a:spAutoFit/>
            </a:bodyPr>
            <a:lstStyle/>
            <a:p>
              <a:r>
                <a:rPr lang="en-US" sz="1600" b="1" dirty="0" smtClean="0">
                  <a:solidFill>
                    <a:schemeClr val="bg1">
                      <a:lumMod val="50000"/>
                    </a:schemeClr>
                  </a:solidFill>
                  <a:latin typeface="Segoe UI" panose="020B0502040204020203" pitchFamily="34" charset="0"/>
                  <a:cs typeface="Segoe UI" panose="020B0502040204020203" pitchFamily="34" charset="0"/>
                </a:rPr>
                <a:t>“</a:t>
              </a:r>
              <a:r>
                <a:rPr lang="en-US" sz="1600" b="1" dirty="0" err="1" smtClean="0">
                  <a:solidFill>
                    <a:schemeClr val="bg1">
                      <a:lumMod val="50000"/>
                    </a:schemeClr>
                  </a:solidFill>
                  <a:latin typeface="Segoe UI" panose="020B0502040204020203" pitchFamily="34" charset="0"/>
                  <a:cs typeface="Segoe UI" panose="020B0502040204020203" pitchFamily="34" charset="0"/>
                </a:rPr>
                <a:t>DeviceHub</a:t>
              </a:r>
              <a:r>
                <a:rPr lang="en-US" sz="1600" b="1" dirty="0" smtClean="0">
                  <a:solidFill>
                    <a:schemeClr val="bg1">
                      <a:lumMod val="50000"/>
                    </a:schemeClr>
                  </a:solidFill>
                  <a:latin typeface="Segoe UI" panose="020B0502040204020203" pitchFamily="34" charset="0"/>
                  <a:cs typeface="Segoe UI" panose="020B0502040204020203" pitchFamily="34" charset="0"/>
                </a:rPr>
                <a:t>”</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815275" y="3272903"/>
            <a:ext cx="1687963" cy="2051673"/>
            <a:chOff x="1815275" y="3272903"/>
            <a:chExt cx="1687963" cy="2051673"/>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815275" y="4161547"/>
              <a:ext cx="1687963" cy="1163029"/>
              <a:chOff x="4120881" y="4157821"/>
              <a:chExt cx="2538176" cy="1748836"/>
            </a:xfrm>
          </p:grpSpPr>
          <p:sp>
            <p:nvSpPr>
              <p:cNvPr id="19" name="TextBox 18"/>
              <p:cNvSpPr txBox="1"/>
              <p:nvPr/>
            </p:nvSpPr>
            <p:spPr>
              <a:xfrm>
                <a:off x="4120881" y="4934775"/>
                <a:ext cx="2538176" cy="971882"/>
              </a:xfrm>
              <a:prstGeom prst="rect">
                <a:avLst/>
              </a:prstGeom>
              <a:noFill/>
            </p:spPr>
            <p:txBody>
              <a:bodyPr wrap="none" rtlCol="0">
                <a:spAutoFit/>
              </a:bodyPr>
              <a:lstStyle/>
              <a:p>
                <a:pPr algn="ctr"/>
                <a:r>
                  <a:rPr lang="en-US" dirty="0" err="1" smtClean="0">
                    <a:solidFill>
                      <a:schemeClr val="bg1">
                        <a:lumMod val="50000"/>
                      </a:schemeClr>
                    </a:solidFill>
                  </a:rPr>
                  <a:t>PublishWeather</a:t>
                </a:r>
                <a:r>
                  <a:rPr lang="en-US" dirty="0" smtClean="0">
                    <a:solidFill>
                      <a:schemeClr val="bg1">
                        <a:lumMod val="50000"/>
                      </a:schemeClr>
                    </a:solidFill>
                  </a:rPr>
                  <a:t/>
                </a:r>
                <a:br>
                  <a:rPr lang="en-US" dirty="0" smtClean="0">
                    <a:solidFill>
                      <a:schemeClr val="bg1">
                        <a:lumMod val="50000"/>
                      </a:schemeClr>
                    </a:solidFill>
                  </a:rPr>
                </a:br>
                <a:r>
                  <a:rPr lang="en-US" dirty="0" smtClean="0">
                    <a:solidFill>
                      <a:schemeClr val="bg1">
                        <a:lumMod val="50000"/>
                      </a:schemeClr>
                    </a:solidFill>
                  </a:rPr>
                  <a:t>Web Hook</a:t>
                </a:r>
                <a:endParaRPr lang="en-US"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248934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the Photon DHT11 Circuit &amp; Code</a:t>
            </a:r>
            <a:endParaRPr lang="en-US" dirty="0"/>
          </a:p>
        </p:txBody>
      </p:sp>
    </p:spTree>
    <p:extLst>
      <p:ext uri="{BB962C8B-B14F-4D97-AF65-F5344CB8AC3E}">
        <p14:creationId xmlns:p14="http://schemas.microsoft.com/office/powerpoint/2010/main" val="8779316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4 0f 6:</a:t>
            </a:r>
            <a:r>
              <a:rPr lang="en-US" dirty="0">
                <a:solidFill>
                  <a:srgbClr val="00AEEF"/>
                </a:solidFill>
              </a:rPr>
              <a:t/>
            </a:r>
            <a:br>
              <a:rPr lang="en-US" dirty="0">
                <a:solidFill>
                  <a:srgbClr val="00AEEF"/>
                </a:solidFill>
              </a:rPr>
            </a:br>
            <a:r>
              <a:rPr lang="en-US" dirty="0">
                <a:solidFill>
                  <a:srgbClr val="00AEEF"/>
                </a:solidFill>
              </a:rPr>
              <a:t>Reporting with Power BI</a:t>
            </a:r>
          </a:p>
        </p:txBody>
      </p:sp>
      <p:sp>
        <p:nvSpPr>
          <p:cNvPr id="5"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36501602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2801565"/>
            <a:ext cx="10515600" cy="3375397"/>
          </a:xfrm>
        </p:spPr>
        <p:txBody>
          <a:bodyPr>
            <a:normAutofit/>
          </a:bodyPr>
          <a:lstStyle/>
          <a:p>
            <a:pPr marL="0" indent="0" algn="ctr">
              <a:buNone/>
            </a:pPr>
            <a:r>
              <a:rPr lang="en-US" sz="9600" dirty="0" smtClean="0">
                <a:hlinkClick r:id="rId2"/>
              </a:rPr>
              <a:t>http://aka.ms/ppws</a:t>
            </a:r>
            <a:endParaRPr lang="en-US" sz="9600" dirty="0"/>
          </a:p>
        </p:txBody>
      </p:sp>
    </p:spTree>
    <p:extLst>
      <p:ext uri="{BB962C8B-B14F-4D97-AF65-F5344CB8AC3E}">
        <p14:creationId xmlns:p14="http://schemas.microsoft.com/office/powerpoint/2010/main" val="9145597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894237" cy="584775"/>
            </a:xfrm>
            <a:prstGeom prst="rect">
              <a:avLst/>
            </a:prstGeom>
            <a:noFill/>
          </p:spPr>
          <p:txBody>
            <a:bodyPr wrap="none" rtlCol="0">
              <a:spAutoFit/>
            </a:bodyPr>
            <a:lstStyle/>
            <a:p>
              <a:r>
                <a:rPr lang="en-US" sz="1600" dirty="0" smtClean="0">
                  <a:solidFill>
                    <a:srgbClr val="006FD4"/>
                  </a:solidFill>
                  <a:latin typeface="Segoe UI" panose="020B0502040204020203" pitchFamily="34" charset="0"/>
                  <a:cs typeface="Segoe UI" panose="020B0502040204020203" pitchFamily="34" charset="0"/>
                </a:rPr>
                <a:t>“</a:t>
              </a:r>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a:solidFill>
                    <a:srgbClr val="006FD4"/>
                  </a:solidFill>
                  <a:latin typeface="Segoe UI" panose="020B0502040204020203" pitchFamily="34" charset="0"/>
                  <a:cs typeface="Segoe UI" panose="020B0502040204020203" pitchFamily="34" charset="0"/>
                </a:rPr>
                <a:t>s</a:t>
              </a:r>
              <a:r>
                <a:rPr lang="en-US" sz="1600" b="1" dirty="0" smtClean="0">
                  <a:solidFill>
                    <a:srgbClr val="006FD4"/>
                  </a:solidFill>
                  <a:latin typeface="Segoe UI" panose="020B0502040204020203" pitchFamily="34" charset="0"/>
                  <a:cs typeface="Segoe UI" panose="020B0502040204020203" pitchFamily="34" charset="0"/>
                </a:rPr>
                <a:t>torage</a:t>
              </a:r>
              <a:r>
                <a:rPr lang="en-US" sz="1600"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PowerBIDump</a:t>
              </a:r>
              <a:r>
                <a:rPr lang="en-US" sz="1600"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431802"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DeviceHub</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109" name="Photon DHT11 Circui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2097983" y="3272903"/>
            <a:ext cx="1122546" cy="1835171"/>
            <a:chOff x="2097983" y="3272903"/>
            <a:chExt cx="1122546" cy="1835171"/>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2097983" y="4161546"/>
              <a:ext cx="1122546" cy="946528"/>
              <a:chOff x="4545987" y="4157821"/>
              <a:chExt cx="1687963" cy="1423286"/>
            </a:xfrm>
          </p:grpSpPr>
          <p:sp>
            <p:nvSpPr>
              <p:cNvPr id="118" name="TextBox 117"/>
              <p:cNvSpPr txBox="1"/>
              <p:nvPr/>
            </p:nvSpPr>
            <p:spPr>
              <a:xfrm>
                <a:off x="4545987" y="4934776"/>
                <a:ext cx="1687963" cy="646331"/>
              </a:xfrm>
              <a:prstGeom prst="rect">
                <a:avLst/>
              </a:prstGeom>
              <a:noFill/>
            </p:spPr>
            <p:txBody>
              <a:bodyPr wrap="none" rtlCol="0">
                <a:spAutoFit/>
              </a:bodyPr>
              <a:lstStyle/>
              <a:p>
                <a:pPr algn="ctr"/>
                <a:r>
                  <a:rPr lang="en-US" dirty="0" err="1" smtClean="0"/>
                  <a:t>PublishWeather</a:t>
                </a:r>
                <a:r>
                  <a:rPr lang="en-US" dirty="0" smtClean="0"/>
                  <a:t/>
                </a:r>
                <a:br>
                  <a:rPr lang="en-US" dirty="0" smtClean="0"/>
                </a:br>
                <a:r>
                  <a:rPr lang="en-US" dirty="0" smtClean="0"/>
                  <a:t>Web Hook</a:t>
                </a:r>
                <a:endParaRPr lang="en-US"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2153154" cy="584775"/>
            </a:xfrm>
            <a:prstGeom prst="rect">
              <a:avLst/>
            </a:prstGeom>
            <a:noFill/>
          </p:spPr>
          <p:txBody>
            <a:bodyPr wrap="none" rtlCol="0">
              <a:spAutoFit/>
            </a:bodyPr>
            <a:lstStyle/>
            <a:p>
              <a:r>
                <a:rPr lang="en-US" sz="1600" b="1" dirty="0" err="1" smtClean="0">
                  <a:solidFill>
                    <a:srgbClr val="006FD4"/>
                  </a:solidFill>
                  <a:latin typeface="Segoe UI" panose="020B0502040204020203" pitchFamily="34" charset="0"/>
                  <a:cs typeface="Segoe UI" panose="020B0502040204020203" pitchFamily="34" charset="0"/>
                </a:rPr>
                <a:t>SensorData</a:t>
              </a:r>
              <a:r>
                <a:rPr lang="en-US" sz="1600" b="1" dirty="0" smtClean="0">
                  <a:solidFill>
                    <a:srgbClr val="006FD4"/>
                  </a:solidFill>
                  <a:latin typeface="Segoe UI" panose="020B0502040204020203" pitchFamily="34" charset="0"/>
                  <a:cs typeface="Segoe UI" panose="020B0502040204020203" pitchFamily="34" charset="0"/>
                </a:rPr>
                <a:t> Data Set</a:t>
              </a:r>
            </a:p>
            <a:p>
              <a:r>
                <a:rPr lang="en-US" sz="1600" dirty="0" smtClean="0">
                  <a:solidFill>
                    <a:srgbClr val="006FD4"/>
                  </a:solidFill>
                  <a:latin typeface="Segoe UI" panose="020B0502040204020203" pitchFamily="34" charset="0"/>
                  <a:cs typeface="Segoe UI" panose="020B0502040204020203" pitchFamily="34" charset="0"/>
                </a:rPr>
                <a:t>Power BI</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7583022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2801565"/>
            <a:ext cx="10515600" cy="3375397"/>
          </a:xfrm>
        </p:spPr>
        <p:txBody>
          <a:bodyPr>
            <a:normAutofit/>
          </a:bodyPr>
          <a:lstStyle/>
          <a:p>
            <a:pPr marL="0" indent="0" algn="ctr">
              <a:buNone/>
            </a:pPr>
            <a:r>
              <a:rPr lang="en-US" sz="9600" dirty="0" smtClean="0">
                <a:hlinkClick r:id="rId2"/>
              </a:rPr>
              <a:t>http://aka.ms/ppws</a:t>
            </a:r>
            <a:endParaRPr lang="en-US" sz="9600" dirty="0"/>
          </a:p>
        </p:txBody>
      </p:sp>
    </p:spTree>
    <p:extLst>
      <p:ext uri="{BB962C8B-B14F-4D97-AF65-F5344CB8AC3E}">
        <p14:creationId xmlns:p14="http://schemas.microsoft.com/office/powerpoint/2010/main" val="38621095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431802" cy="584775"/>
            </a:xfrm>
            <a:prstGeom prst="rect">
              <a:avLst/>
            </a:prstGeom>
            <a:noFill/>
          </p:spPr>
          <p:txBody>
            <a:bodyPr wrap="none" rtlCol="0">
              <a:spAutoFit/>
            </a:bodyPr>
            <a:lstStyle/>
            <a:p>
              <a:r>
                <a:rPr lang="en-US" sz="1600" b="1" dirty="0" smtClean="0">
                  <a:solidFill>
                    <a:schemeClr val="bg1">
                      <a:lumMod val="50000"/>
                    </a:schemeClr>
                  </a:solidFill>
                  <a:latin typeface="Segoe UI" panose="020B0502040204020203" pitchFamily="34" charset="0"/>
                  <a:cs typeface="Segoe UI" panose="020B0502040204020203" pitchFamily="34" charset="0"/>
                </a:rPr>
                <a:t>“</a:t>
              </a:r>
              <a:r>
                <a:rPr lang="en-US" sz="1600" b="1" dirty="0" err="1" smtClean="0">
                  <a:solidFill>
                    <a:schemeClr val="bg1">
                      <a:lumMod val="50000"/>
                    </a:schemeClr>
                  </a:solidFill>
                  <a:latin typeface="Segoe UI" panose="020B0502040204020203" pitchFamily="34" charset="0"/>
                  <a:cs typeface="Segoe UI" panose="020B0502040204020203" pitchFamily="34" charset="0"/>
                </a:rPr>
                <a:t>DeviceHub</a:t>
              </a:r>
              <a:r>
                <a:rPr lang="en-US" sz="1600" b="1" dirty="0" smtClean="0">
                  <a:solidFill>
                    <a:schemeClr val="bg1">
                      <a:lumMod val="50000"/>
                    </a:schemeClr>
                  </a:solidFill>
                  <a:latin typeface="Segoe UI" panose="020B0502040204020203" pitchFamily="34" charset="0"/>
                  <a:cs typeface="Segoe UI" panose="020B0502040204020203" pitchFamily="34" charset="0"/>
                </a:rPr>
                <a:t>”</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815275" y="3272903"/>
            <a:ext cx="1687963" cy="2051673"/>
            <a:chOff x="1815275" y="3272903"/>
            <a:chExt cx="1687963" cy="2051673"/>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815275" y="4161547"/>
              <a:ext cx="1687963" cy="1163029"/>
              <a:chOff x="4120881" y="4157821"/>
              <a:chExt cx="2538176" cy="1748836"/>
            </a:xfrm>
          </p:grpSpPr>
          <p:sp>
            <p:nvSpPr>
              <p:cNvPr id="19" name="TextBox 18"/>
              <p:cNvSpPr txBox="1"/>
              <p:nvPr/>
            </p:nvSpPr>
            <p:spPr>
              <a:xfrm>
                <a:off x="4120881" y="4934775"/>
                <a:ext cx="2538176" cy="971882"/>
              </a:xfrm>
              <a:prstGeom prst="rect">
                <a:avLst/>
              </a:prstGeom>
              <a:noFill/>
            </p:spPr>
            <p:txBody>
              <a:bodyPr wrap="none" rtlCol="0">
                <a:spAutoFit/>
              </a:bodyPr>
              <a:lstStyle/>
              <a:p>
                <a:pPr algn="ctr"/>
                <a:r>
                  <a:rPr lang="en-US" dirty="0" err="1" smtClean="0">
                    <a:solidFill>
                      <a:schemeClr val="bg1">
                        <a:lumMod val="50000"/>
                      </a:schemeClr>
                    </a:solidFill>
                  </a:rPr>
                  <a:t>PublishWeather</a:t>
                </a:r>
                <a:r>
                  <a:rPr lang="en-US" dirty="0" smtClean="0">
                    <a:solidFill>
                      <a:schemeClr val="bg1">
                        <a:lumMod val="50000"/>
                      </a:schemeClr>
                    </a:solidFill>
                  </a:rPr>
                  <a:t/>
                </a:r>
                <a:br>
                  <a:rPr lang="en-US" dirty="0" smtClean="0">
                    <a:solidFill>
                      <a:schemeClr val="bg1">
                        <a:lumMod val="50000"/>
                      </a:schemeClr>
                    </a:solidFill>
                  </a:rPr>
                </a:br>
                <a:r>
                  <a:rPr lang="en-US" dirty="0" smtClean="0">
                    <a:solidFill>
                      <a:schemeClr val="bg1">
                        <a:lumMod val="50000"/>
                      </a:schemeClr>
                    </a:solidFill>
                  </a:rPr>
                  <a:t>Web Hook</a:t>
                </a:r>
                <a:endParaRPr lang="en-US"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894237" cy="584775"/>
            </a:xfrm>
            <a:prstGeom prst="rect">
              <a:avLst/>
            </a:prstGeom>
            <a:noFill/>
          </p:spPr>
          <p:txBody>
            <a:bodyPr wrap="none" rtlCol="0">
              <a:spAutoFit/>
            </a:bodyPr>
            <a:lstStyle/>
            <a:p>
              <a:r>
                <a:rPr lang="en-US" sz="1600" dirty="0" smtClean="0">
                  <a:solidFill>
                    <a:srgbClr val="006FD4"/>
                  </a:solidFill>
                  <a:latin typeface="Segoe UI" panose="020B0502040204020203" pitchFamily="34" charset="0"/>
                  <a:cs typeface="Segoe UI" panose="020B0502040204020203" pitchFamily="34" charset="0"/>
                </a:rPr>
                <a:t>“</a:t>
              </a:r>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a:solidFill>
                    <a:srgbClr val="006FD4"/>
                  </a:solidFill>
                  <a:latin typeface="Segoe UI" panose="020B0502040204020203" pitchFamily="34" charset="0"/>
                  <a:cs typeface="Segoe UI" panose="020B0502040204020203" pitchFamily="34" charset="0"/>
                </a:rPr>
                <a:t>s</a:t>
              </a:r>
              <a:r>
                <a:rPr lang="en-US" sz="1600" b="1" dirty="0" smtClean="0">
                  <a:solidFill>
                    <a:srgbClr val="006FD4"/>
                  </a:solidFill>
                  <a:latin typeface="Segoe UI" panose="020B0502040204020203" pitchFamily="34" charset="0"/>
                  <a:cs typeface="Segoe UI" panose="020B0502040204020203" pitchFamily="34" charset="0"/>
                </a:rPr>
                <a:t>torage</a:t>
              </a:r>
              <a:r>
                <a:rPr lang="en-US" sz="1600"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PowerBIDump</a:t>
              </a:r>
              <a:r>
                <a:rPr lang="en-US" sz="1600"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2153154" cy="584775"/>
            </a:xfrm>
            <a:prstGeom prst="rect">
              <a:avLst/>
            </a:prstGeom>
            <a:noFill/>
          </p:spPr>
          <p:txBody>
            <a:bodyPr wrap="none" rtlCol="0">
              <a:spAutoFit/>
            </a:bodyPr>
            <a:lstStyle/>
            <a:p>
              <a:r>
                <a:rPr lang="en-US" sz="1600" b="1" dirty="0" err="1" smtClean="0">
                  <a:solidFill>
                    <a:srgbClr val="006FD4"/>
                  </a:solidFill>
                  <a:latin typeface="Segoe UI" panose="020B0502040204020203" pitchFamily="34" charset="0"/>
                  <a:cs typeface="Segoe UI" panose="020B0502040204020203" pitchFamily="34" charset="0"/>
                </a:rPr>
                <a:t>SensorData</a:t>
              </a:r>
              <a:r>
                <a:rPr lang="en-US" sz="1600" b="1" dirty="0" smtClean="0">
                  <a:solidFill>
                    <a:srgbClr val="006FD4"/>
                  </a:solidFill>
                  <a:latin typeface="Segoe UI" panose="020B0502040204020203" pitchFamily="34" charset="0"/>
                  <a:cs typeface="Segoe UI" panose="020B0502040204020203" pitchFamily="34" charset="0"/>
                </a:rPr>
                <a:t> Data Set</a:t>
              </a:r>
            </a:p>
            <a:p>
              <a:r>
                <a:rPr lang="en-US" sz="1600" dirty="0" smtClean="0">
                  <a:solidFill>
                    <a:srgbClr val="006FD4"/>
                  </a:solidFill>
                  <a:latin typeface="Segoe UI" panose="020B0502040204020203" pitchFamily="34" charset="0"/>
                  <a:cs typeface="Segoe UI" panose="020B0502040204020203" pitchFamily="34" charset="0"/>
                </a:rPr>
                <a:t>Power BI</a:t>
              </a:r>
              <a:endParaRPr lang="en-US" sz="1600" dirty="0">
                <a:solidFill>
                  <a:srgbClr val="006FD4"/>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2"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3" name="Stream Analytic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44106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 with Power BI</a:t>
            </a:r>
            <a:endParaRPr lang="en-US" dirty="0"/>
          </a:p>
        </p:txBody>
      </p:sp>
    </p:spTree>
    <p:extLst>
      <p:ext uri="{BB962C8B-B14F-4D97-AF65-F5344CB8AC3E}">
        <p14:creationId xmlns:p14="http://schemas.microsoft.com/office/powerpoint/2010/main" val="19946449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5 of 6:</a:t>
            </a:r>
            <a:r>
              <a:rPr lang="en-US" dirty="0">
                <a:solidFill>
                  <a:srgbClr val="00AEEF"/>
                </a:solidFill>
              </a:rPr>
              <a:t/>
            </a:r>
            <a:br>
              <a:rPr lang="en-US" dirty="0">
                <a:solidFill>
                  <a:srgbClr val="00AEEF"/>
                </a:solidFill>
              </a:rPr>
            </a:br>
            <a:r>
              <a:rPr lang="en-US" dirty="0">
                <a:solidFill>
                  <a:srgbClr val="00AEEF"/>
                </a:solidFill>
              </a:rPr>
              <a:t>RECEIVING </a:t>
            </a:r>
            <a:r>
              <a:rPr lang="en-US" dirty="0" smtClean="0">
                <a:solidFill>
                  <a:srgbClr val="00AEEF"/>
                </a:solidFill>
              </a:rPr>
              <a:t>EVENTS with </a:t>
            </a:r>
            <a:r>
              <a:rPr lang="en-US" dirty="0">
                <a:solidFill>
                  <a:srgbClr val="00AEEF"/>
                </a:solidFill>
              </a:rPr>
              <a:t>Node.js</a:t>
            </a:r>
          </a:p>
        </p:txBody>
      </p:sp>
      <p:sp>
        <p:nvSpPr>
          <p:cNvPr id="5"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17462462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2801565"/>
            <a:ext cx="10515600" cy="3375397"/>
          </a:xfrm>
        </p:spPr>
        <p:txBody>
          <a:bodyPr>
            <a:normAutofit/>
          </a:bodyPr>
          <a:lstStyle/>
          <a:p>
            <a:pPr marL="0" indent="0" algn="ctr">
              <a:buNone/>
            </a:pPr>
            <a:r>
              <a:rPr lang="en-US" sz="9600" dirty="0" smtClean="0">
                <a:hlinkClick r:id="rId2"/>
              </a:rPr>
              <a:t>http://aka.ms/ppws</a:t>
            </a:r>
            <a:endParaRPr lang="en-US" sz="9600" dirty="0"/>
          </a:p>
        </p:txBody>
      </p:sp>
    </p:spTree>
    <p:extLst>
      <p:ext uri="{BB962C8B-B14F-4D97-AF65-F5344CB8AC3E}">
        <p14:creationId xmlns:p14="http://schemas.microsoft.com/office/powerpoint/2010/main" val="33170664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894237" cy="584775"/>
            </a:xfrm>
            <a:prstGeom prst="rect">
              <a:avLst/>
            </a:prstGeom>
            <a:noFill/>
          </p:spPr>
          <p:txBody>
            <a:bodyPr wrap="none" rtlCol="0">
              <a:spAutoFit/>
            </a:bodyPr>
            <a:lstStyle/>
            <a:p>
              <a:r>
                <a:rPr lang="en-US" sz="1600" dirty="0" smtClean="0">
                  <a:solidFill>
                    <a:srgbClr val="006FD4"/>
                  </a:solidFill>
                  <a:latin typeface="Segoe UI" panose="020B0502040204020203" pitchFamily="34" charset="0"/>
                  <a:cs typeface="Segoe UI" panose="020B0502040204020203" pitchFamily="34" charset="0"/>
                </a:rPr>
                <a:t>“</a:t>
              </a:r>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a:solidFill>
                    <a:srgbClr val="006FD4"/>
                  </a:solidFill>
                  <a:latin typeface="Segoe UI" panose="020B0502040204020203" pitchFamily="34" charset="0"/>
                  <a:cs typeface="Segoe UI" panose="020B0502040204020203" pitchFamily="34" charset="0"/>
                </a:rPr>
                <a:t>s</a:t>
              </a:r>
              <a:r>
                <a:rPr lang="en-US" sz="1600" b="1" dirty="0" smtClean="0">
                  <a:solidFill>
                    <a:srgbClr val="006FD4"/>
                  </a:solidFill>
                  <a:latin typeface="Segoe UI" panose="020B0502040204020203" pitchFamily="34" charset="0"/>
                  <a:cs typeface="Segoe UI" panose="020B0502040204020203" pitchFamily="34" charset="0"/>
                </a:rPr>
                <a:t>torage</a:t>
              </a:r>
              <a:r>
                <a:rPr lang="en-US" sz="1600"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PowerBIDump</a:t>
              </a:r>
              <a:r>
                <a:rPr lang="en-US" sz="1600"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431802"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DeviceHub</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109" name="Photon DHT11 Circui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2097983" y="3272903"/>
            <a:ext cx="1122546" cy="1835171"/>
            <a:chOff x="2097983" y="3272903"/>
            <a:chExt cx="1122546" cy="1835171"/>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2097983" y="4161546"/>
              <a:ext cx="1122546" cy="946528"/>
              <a:chOff x="4545987" y="4157821"/>
              <a:chExt cx="1687963" cy="1423286"/>
            </a:xfrm>
          </p:grpSpPr>
          <p:sp>
            <p:nvSpPr>
              <p:cNvPr id="118" name="TextBox 117"/>
              <p:cNvSpPr txBox="1"/>
              <p:nvPr/>
            </p:nvSpPr>
            <p:spPr>
              <a:xfrm>
                <a:off x="4545987" y="4934776"/>
                <a:ext cx="1687963" cy="646331"/>
              </a:xfrm>
              <a:prstGeom prst="rect">
                <a:avLst/>
              </a:prstGeom>
              <a:noFill/>
            </p:spPr>
            <p:txBody>
              <a:bodyPr wrap="none" rtlCol="0">
                <a:spAutoFit/>
              </a:bodyPr>
              <a:lstStyle/>
              <a:p>
                <a:pPr algn="ctr"/>
                <a:r>
                  <a:rPr lang="en-US" dirty="0" err="1" smtClean="0"/>
                  <a:t>PublishWeather</a:t>
                </a:r>
                <a:r>
                  <a:rPr lang="en-US" dirty="0" smtClean="0"/>
                  <a:t/>
                </a:r>
                <a:br>
                  <a:rPr lang="en-US" dirty="0" smtClean="0"/>
                </a:br>
                <a:r>
                  <a:rPr lang="en-US" dirty="0" smtClean="0"/>
                  <a:t>Web Hook</a:t>
                </a:r>
                <a:endParaRPr lang="en-US"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2153154" cy="584775"/>
            </a:xfrm>
            <a:prstGeom prst="rect">
              <a:avLst/>
            </a:prstGeom>
            <a:noFill/>
          </p:spPr>
          <p:txBody>
            <a:bodyPr wrap="none" rtlCol="0">
              <a:spAutoFit/>
            </a:bodyPr>
            <a:lstStyle/>
            <a:p>
              <a:r>
                <a:rPr lang="en-US" sz="1600" b="1" dirty="0" err="1" smtClean="0">
                  <a:solidFill>
                    <a:srgbClr val="006FD4"/>
                  </a:solidFill>
                  <a:latin typeface="Segoe UI" panose="020B0502040204020203" pitchFamily="34" charset="0"/>
                  <a:cs typeface="Segoe UI" panose="020B0502040204020203" pitchFamily="34" charset="0"/>
                </a:rPr>
                <a:t>SensorData</a:t>
              </a:r>
              <a:r>
                <a:rPr lang="en-US" sz="1600" b="1" dirty="0" smtClean="0">
                  <a:solidFill>
                    <a:srgbClr val="006FD4"/>
                  </a:solidFill>
                  <a:latin typeface="Segoe UI" panose="020B0502040204020203" pitchFamily="34" charset="0"/>
                  <a:cs typeface="Segoe UI" panose="020B0502040204020203" pitchFamily="34" charset="0"/>
                </a:rPr>
                <a:t> Data Set</a:t>
              </a:r>
            </a:p>
            <a:p>
              <a:r>
                <a:rPr lang="en-US" sz="1600" dirty="0" smtClean="0">
                  <a:solidFill>
                    <a:srgbClr val="006FD4"/>
                  </a:solidFill>
                  <a:latin typeface="Segoe UI" panose="020B0502040204020203" pitchFamily="34" charset="0"/>
                  <a:cs typeface="Segoe UI" panose="020B0502040204020203" pitchFamily="34" charset="0"/>
                </a:rPr>
                <a:t>Power BI</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23043686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431802" cy="584775"/>
            </a:xfrm>
            <a:prstGeom prst="rect">
              <a:avLst/>
            </a:prstGeom>
            <a:noFill/>
          </p:spPr>
          <p:txBody>
            <a:bodyPr wrap="none" rtlCol="0">
              <a:spAutoFit/>
            </a:bodyPr>
            <a:lstStyle/>
            <a:p>
              <a:r>
                <a:rPr lang="en-US" sz="1600" b="1" dirty="0" smtClean="0">
                  <a:solidFill>
                    <a:schemeClr val="bg1">
                      <a:lumMod val="50000"/>
                    </a:schemeClr>
                  </a:solidFill>
                  <a:latin typeface="Segoe UI" panose="020B0502040204020203" pitchFamily="34" charset="0"/>
                  <a:cs typeface="Segoe UI" panose="020B0502040204020203" pitchFamily="34" charset="0"/>
                </a:rPr>
                <a:t>“</a:t>
              </a:r>
              <a:r>
                <a:rPr lang="en-US" sz="1600" b="1" dirty="0" err="1" smtClean="0">
                  <a:solidFill>
                    <a:schemeClr val="bg1">
                      <a:lumMod val="50000"/>
                    </a:schemeClr>
                  </a:solidFill>
                  <a:latin typeface="Segoe UI" panose="020B0502040204020203" pitchFamily="34" charset="0"/>
                  <a:cs typeface="Segoe UI" panose="020B0502040204020203" pitchFamily="34" charset="0"/>
                </a:rPr>
                <a:t>DeviceHub</a:t>
              </a:r>
              <a:r>
                <a:rPr lang="en-US" sz="1600" b="1" dirty="0" smtClean="0">
                  <a:solidFill>
                    <a:schemeClr val="bg1">
                      <a:lumMod val="50000"/>
                    </a:schemeClr>
                  </a:solidFill>
                  <a:latin typeface="Segoe UI" panose="020B0502040204020203" pitchFamily="34" charset="0"/>
                  <a:cs typeface="Segoe UI" panose="020B0502040204020203" pitchFamily="34" charset="0"/>
                </a:rPr>
                <a:t>”</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815275" y="3272903"/>
            <a:ext cx="1687963" cy="2051673"/>
            <a:chOff x="1815275" y="3272903"/>
            <a:chExt cx="1687963" cy="2051673"/>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815275" y="4161547"/>
              <a:ext cx="1687963" cy="1163029"/>
              <a:chOff x="4120881" y="4157821"/>
              <a:chExt cx="2538176" cy="1748836"/>
            </a:xfrm>
          </p:grpSpPr>
          <p:sp>
            <p:nvSpPr>
              <p:cNvPr id="19" name="TextBox 18"/>
              <p:cNvSpPr txBox="1"/>
              <p:nvPr/>
            </p:nvSpPr>
            <p:spPr>
              <a:xfrm>
                <a:off x="4120881" y="4934775"/>
                <a:ext cx="2538176" cy="971882"/>
              </a:xfrm>
              <a:prstGeom prst="rect">
                <a:avLst/>
              </a:prstGeom>
              <a:noFill/>
            </p:spPr>
            <p:txBody>
              <a:bodyPr wrap="none" rtlCol="0">
                <a:spAutoFit/>
              </a:bodyPr>
              <a:lstStyle/>
              <a:p>
                <a:pPr algn="ctr"/>
                <a:r>
                  <a:rPr lang="en-US" dirty="0" err="1" smtClean="0">
                    <a:solidFill>
                      <a:schemeClr val="bg1">
                        <a:lumMod val="50000"/>
                      </a:schemeClr>
                    </a:solidFill>
                  </a:rPr>
                  <a:t>PublishWeather</a:t>
                </a:r>
                <a:r>
                  <a:rPr lang="en-US" dirty="0" smtClean="0">
                    <a:solidFill>
                      <a:schemeClr val="bg1">
                        <a:lumMod val="50000"/>
                      </a:schemeClr>
                    </a:solidFill>
                  </a:rPr>
                  <a:t/>
                </a:r>
                <a:br>
                  <a:rPr lang="en-US" dirty="0" smtClean="0">
                    <a:solidFill>
                      <a:schemeClr val="bg1">
                        <a:lumMod val="50000"/>
                      </a:schemeClr>
                    </a:solidFill>
                  </a:rPr>
                </a:br>
                <a:r>
                  <a:rPr lang="en-US" dirty="0" smtClean="0">
                    <a:solidFill>
                      <a:schemeClr val="bg1">
                        <a:lumMod val="50000"/>
                      </a:schemeClr>
                    </a:solidFill>
                  </a:rPr>
                  <a:t>Web Hook</a:t>
                </a:r>
                <a:endParaRPr lang="en-US"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894237" cy="584775"/>
            </a:xfrm>
            <a:prstGeom prst="rect">
              <a:avLst/>
            </a:prstGeom>
            <a:noFill/>
          </p:spPr>
          <p:txBody>
            <a:bodyPr wrap="none" rtlCol="0">
              <a:spAutoFit/>
            </a:bodyPr>
            <a:lstStyle/>
            <a:p>
              <a:r>
                <a:rPr lang="en-US" sz="1600" dirty="0" smtClean="0">
                  <a:solidFill>
                    <a:schemeClr val="bg1">
                      <a:lumMod val="50000"/>
                    </a:schemeClr>
                  </a:solidFill>
                  <a:latin typeface="Segoe UI" panose="020B0502040204020203" pitchFamily="34" charset="0"/>
                  <a:cs typeface="Segoe UI" panose="020B0502040204020203" pitchFamily="34" charset="0"/>
                </a:rPr>
                <a:t>“</a:t>
              </a:r>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a:solidFill>
                    <a:schemeClr val="bg1">
                      <a:lumMod val="50000"/>
                    </a:schemeClr>
                  </a:solidFill>
                  <a:latin typeface="Segoe UI" panose="020B0502040204020203" pitchFamily="34" charset="0"/>
                  <a:cs typeface="Segoe UI" panose="020B0502040204020203" pitchFamily="34" charset="0"/>
                </a:rPr>
                <a:t>s</a:t>
              </a:r>
              <a:r>
                <a:rPr lang="en-US" sz="1600" b="1" dirty="0" smtClean="0">
                  <a:solidFill>
                    <a:schemeClr val="bg1">
                      <a:lumMod val="50000"/>
                    </a:schemeClr>
                  </a:solidFill>
                  <a:latin typeface="Segoe UI" panose="020B0502040204020203" pitchFamily="34" charset="0"/>
                  <a:cs typeface="Segoe UI" panose="020B0502040204020203" pitchFamily="34" charset="0"/>
                </a:rPr>
                <a:t>torage</a:t>
              </a:r>
              <a:r>
                <a:rPr lang="en-US" sz="1600" dirty="0" smtClean="0">
                  <a:solidFill>
                    <a:schemeClr val="bg1">
                      <a:lumMod val="50000"/>
                    </a:schemeClr>
                  </a:solidFill>
                  <a:latin typeface="Segoe UI" panose="020B0502040204020203" pitchFamily="34" charset="0"/>
                  <a:cs typeface="Segoe UI" panose="020B0502040204020203" pitchFamily="34" charset="0"/>
                </a:rPr>
                <a:t>”</a:t>
              </a: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dirty="0" smtClean="0">
                  <a:solidFill>
                    <a:schemeClr val="bg1">
                      <a:lumMod val="50000"/>
                    </a:schemeClr>
                  </a:solidFill>
                  <a:latin typeface="Segoe UI" panose="020B0502040204020203" pitchFamily="34" charset="0"/>
                  <a:cs typeface="Segoe UI" panose="020B0502040204020203" pitchFamily="34" charset="0"/>
                </a:rPr>
                <a:t>“</a:t>
              </a:r>
              <a:r>
                <a:rPr lang="en-US" sz="1600" b="1" dirty="0" err="1" smtClean="0">
                  <a:solidFill>
                    <a:schemeClr val="bg1">
                      <a:lumMod val="50000"/>
                    </a:schemeClr>
                  </a:solidFill>
                  <a:latin typeface="Segoe UI" panose="020B0502040204020203" pitchFamily="34" charset="0"/>
                  <a:cs typeface="Segoe UI" panose="020B0502040204020203" pitchFamily="34" charset="0"/>
                </a:rPr>
                <a:t>PowerBIDump</a:t>
              </a:r>
              <a:r>
                <a:rPr lang="en-US" sz="1600" dirty="0" smtClean="0">
                  <a:solidFill>
                    <a:schemeClr val="bg1">
                      <a:lumMod val="50000"/>
                    </a:schemeClr>
                  </a:solidFill>
                  <a:latin typeface="Segoe UI" panose="020B0502040204020203" pitchFamily="34" charset="0"/>
                  <a:cs typeface="Segoe UI" panose="020B0502040204020203" pitchFamily="34" charset="0"/>
                </a:rPr>
                <a:t>”</a:t>
              </a: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2153154" cy="584775"/>
            </a:xfrm>
            <a:prstGeom prst="rect">
              <a:avLst/>
            </a:prstGeom>
            <a:noFill/>
          </p:spPr>
          <p:txBody>
            <a:bodyPr wrap="none" rtlCol="0">
              <a:spAutoFit/>
            </a:bodyPr>
            <a:lstStyle/>
            <a:p>
              <a:r>
                <a:rPr lang="en-US" sz="1600" b="1" dirty="0" err="1" smtClean="0">
                  <a:solidFill>
                    <a:schemeClr val="bg1">
                      <a:lumMod val="50000"/>
                    </a:schemeClr>
                  </a:solidFill>
                  <a:latin typeface="Segoe UI" panose="020B0502040204020203" pitchFamily="34" charset="0"/>
                  <a:cs typeface="Segoe UI" panose="020B0502040204020203" pitchFamily="34" charset="0"/>
                </a:rPr>
                <a:t>SensorData</a:t>
              </a:r>
              <a:r>
                <a:rPr lang="en-US" sz="1600" b="1" dirty="0" smtClean="0">
                  <a:solidFill>
                    <a:schemeClr val="bg1">
                      <a:lumMod val="50000"/>
                    </a:schemeClr>
                  </a:solidFill>
                  <a:latin typeface="Segoe UI" panose="020B0502040204020203" pitchFamily="34" charset="0"/>
                  <a:cs typeface="Segoe UI" panose="020B0502040204020203" pitchFamily="34" charset="0"/>
                </a:rPr>
                <a:t> Data Set</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3"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74"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199049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Receiving Events Hub Messages with Node.js</a:t>
            </a:r>
            <a:endParaRPr lang="en-US" dirty="0"/>
          </a:p>
        </p:txBody>
      </p:sp>
    </p:spTree>
    <p:extLst>
      <p:ext uri="{BB962C8B-B14F-4D97-AF65-F5344CB8AC3E}">
        <p14:creationId xmlns:p14="http://schemas.microsoft.com/office/powerpoint/2010/main" val="41348411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6 of 6:</a:t>
            </a:r>
            <a:r>
              <a:rPr lang="en-US" dirty="0">
                <a:solidFill>
                  <a:srgbClr val="00AEEF"/>
                </a:solidFill>
              </a:rPr>
              <a:t/>
            </a:r>
            <a:br>
              <a:rPr lang="en-US" dirty="0">
                <a:solidFill>
                  <a:srgbClr val="00AEEF"/>
                </a:solidFill>
              </a:rPr>
            </a:br>
            <a:r>
              <a:rPr lang="en-US" dirty="0">
                <a:solidFill>
                  <a:srgbClr val="00AEEF"/>
                </a:solidFill>
              </a:rPr>
              <a:t>RECEIVING </a:t>
            </a:r>
            <a:r>
              <a:rPr lang="en-US" dirty="0" smtClean="0">
                <a:solidFill>
                  <a:srgbClr val="00AEEF"/>
                </a:solidFill>
              </a:rPr>
              <a:t>EVENTS with </a:t>
            </a:r>
            <a:r>
              <a:rPr lang="en-US" dirty="0">
                <a:solidFill>
                  <a:srgbClr val="00AEEF"/>
                </a:solidFill>
              </a:rPr>
              <a:t>C#</a:t>
            </a:r>
          </a:p>
        </p:txBody>
      </p:sp>
      <p:sp>
        <p:nvSpPr>
          <p:cNvPr id="5"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174106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2801565"/>
            <a:ext cx="10515600" cy="3375397"/>
          </a:xfrm>
        </p:spPr>
        <p:txBody>
          <a:bodyPr>
            <a:normAutofit/>
          </a:bodyPr>
          <a:lstStyle/>
          <a:p>
            <a:pPr marL="0" indent="0" algn="ctr">
              <a:buNone/>
            </a:pPr>
            <a:r>
              <a:rPr lang="en-US" sz="9600" dirty="0" smtClean="0">
                <a:hlinkClick r:id="rId2"/>
              </a:rPr>
              <a:t>http://aka.ms/ppws</a:t>
            </a:r>
            <a:endParaRPr lang="en-US" sz="9600" dirty="0"/>
          </a:p>
        </p:txBody>
      </p:sp>
    </p:spTree>
    <p:extLst>
      <p:ext uri="{BB962C8B-B14F-4D97-AF65-F5344CB8AC3E}">
        <p14:creationId xmlns:p14="http://schemas.microsoft.com/office/powerpoint/2010/main" val="24959724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894237" cy="584775"/>
            </a:xfrm>
            <a:prstGeom prst="rect">
              <a:avLst/>
            </a:prstGeom>
            <a:noFill/>
          </p:spPr>
          <p:txBody>
            <a:bodyPr wrap="none" rtlCol="0">
              <a:spAutoFit/>
            </a:bodyPr>
            <a:lstStyle/>
            <a:p>
              <a:r>
                <a:rPr lang="en-US" sz="1600" dirty="0" smtClean="0">
                  <a:solidFill>
                    <a:srgbClr val="006FD4"/>
                  </a:solidFill>
                  <a:latin typeface="Segoe UI" panose="020B0502040204020203" pitchFamily="34" charset="0"/>
                  <a:cs typeface="Segoe UI" panose="020B0502040204020203" pitchFamily="34" charset="0"/>
                </a:rPr>
                <a:t>“</a:t>
              </a:r>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a:solidFill>
                    <a:srgbClr val="006FD4"/>
                  </a:solidFill>
                  <a:latin typeface="Segoe UI" panose="020B0502040204020203" pitchFamily="34" charset="0"/>
                  <a:cs typeface="Segoe UI" panose="020B0502040204020203" pitchFamily="34" charset="0"/>
                </a:rPr>
                <a:t>s</a:t>
              </a:r>
              <a:r>
                <a:rPr lang="en-US" sz="1600" b="1" dirty="0" smtClean="0">
                  <a:solidFill>
                    <a:srgbClr val="006FD4"/>
                  </a:solidFill>
                  <a:latin typeface="Segoe UI" panose="020B0502040204020203" pitchFamily="34" charset="0"/>
                  <a:cs typeface="Segoe UI" panose="020B0502040204020203" pitchFamily="34" charset="0"/>
                </a:rPr>
                <a:t>torage</a:t>
              </a:r>
              <a:r>
                <a:rPr lang="en-US" sz="1600"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PowerBIDump</a:t>
              </a:r>
              <a:r>
                <a:rPr lang="en-US" sz="1600"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431802"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DeviceHub</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109" name="Photon DHT11 Circui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2097983" y="3272903"/>
            <a:ext cx="1122546" cy="1835171"/>
            <a:chOff x="2097983" y="3272903"/>
            <a:chExt cx="1122546" cy="1835171"/>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2097983" y="4161546"/>
              <a:ext cx="1122546" cy="946528"/>
              <a:chOff x="4545987" y="4157821"/>
              <a:chExt cx="1687963" cy="1423286"/>
            </a:xfrm>
          </p:grpSpPr>
          <p:sp>
            <p:nvSpPr>
              <p:cNvPr id="118" name="TextBox 117"/>
              <p:cNvSpPr txBox="1"/>
              <p:nvPr/>
            </p:nvSpPr>
            <p:spPr>
              <a:xfrm>
                <a:off x="4545987" y="4934776"/>
                <a:ext cx="1687963" cy="646331"/>
              </a:xfrm>
              <a:prstGeom prst="rect">
                <a:avLst/>
              </a:prstGeom>
              <a:noFill/>
            </p:spPr>
            <p:txBody>
              <a:bodyPr wrap="none" rtlCol="0">
                <a:spAutoFit/>
              </a:bodyPr>
              <a:lstStyle/>
              <a:p>
                <a:pPr algn="ctr"/>
                <a:r>
                  <a:rPr lang="en-US" dirty="0" err="1" smtClean="0"/>
                  <a:t>PublishWeather</a:t>
                </a:r>
                <a:r>
                  <a:rPr lang="en-US" dirty="0" smtClean="0"/>
                  <a:t/>
                </a:r>
                <a:br>
                  <a:rPr lang="en-US" dirty="0" smtClean="0"/>
                </a:br>
                <a:r>
                  <a:rPr lang="en-US" dirty="0" smtClean="0"/>
                  <a:t>Web Hook</a:t>
                </a:r>
                <a:endParaRPr lang="en-US"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2153154" cy="584775"/>
            </a:xfrm>
            <a:prstGeom prst="rect">
              <a:avLst/>
            </a:prstGeom>
            <a:noFill/>
          </p:spPr>
          <p:txBody>
            <a:bodyPr wrap="none" rtlCol="0">
              <a:spAutoFit/>
            </a:bodyPr>
            <a:lstStyle/>
            <a:p>
              <a:r>
                <a:rPr lang="en-US" sz="1600" b="1" dirty="0" err="1" smtClean="0">
                  <a:solidFill>
                    <a:srgbClr val="006FD4"/>
                  </a:solidFill>
                  <a:latin typeface="Segoe UI" panose="020B0502040204020203" pitchFamily="34" charset="0"/>
                  <a:cs typeface="Segoe UI" panose="020B0502040204020203" pitchFamily="34" charset="0"/>
                </a:rPr>
                <a:t>SensorData</a:t>
              </a:r>
              <a:r>
                <a:rPr lang="en-US" sz="1600" b="1" dirty="0" smtClean="0">
                  <a:solidFill>
                    <a:srgbClr val="006FD4"/>
                  </a:solidFill>
                  <a:latin typeface="Segoe UI" panose="020B0502040204020203" pitchFamily="34" charset="0"/>
                  <a:cs typeface="Segoe UI" panose="020B0502040204020203" pitchFamily="34" charset="0"/>
                </a:rPr>
                <a:t> Data Set</a:t>
              </a:r>
            </a:p>
            <a:p>
              <a:r>
                <a:rPr lang="en-US" sz="1600" dirty="0" smtClean="0">
                  <a:solidFill>
                    <a:srgbClr val="006FD4"/>
                  </a:solidFill>
                  <a:latin typeface="Segoe UI" panose="020B0502040204020203" pitchFamily="34" charset="0"/>
                  <a:cs typeface="Segoe UI" panose="020B0502040204020203" pitchFamily="34" charset="0"/>
                </a:rPr>
                <a:t>Power BI</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878570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2097983" y="3272903"/>
            <a:ext cx="1122546" cy="1835171"/>
            <a:chOff x="2097983" y="3272903"/>
            <a:chExt cx="1122546" cy="1835171"/>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2097983" y="4161546"/>
              <a:ext cx="1122546" cy="946528"/>
              <a:chOff x="4545987" y="4157821"/>
              <a:chExt cx="1687963" cy="1423286"/>
            </a:xfrm>
          </p:grpSpPr>
          <p:sp>
            <p:nvSpPr>
              <p:cNvPr id="118" name="TextBox 117"/>
              <p:cNvSpPr txBox="1"/>
              <p:nvPr/>
            </p:nvSpPr>
            <p:spPr>
              <a:xfrm>
                <a:off x="4545987" y="4934776"/>
                <a:ext cx="1687963" cy="646331"/>
              </a:xfrm>
              <a:prstGeom prst="rect">
                <a:avLst/>
              </a:prstGeom>
              <a:noFill/>
            </p:spPr>
            <p:txBody>
              <a:bodyPr wrap="none" rtlCol="0">
                <a:spAutoFit/>
              </a:bodyPr>
              <a:lstStyle/>
              <a:p>
                <a:pPr algn="ctr"/>
                <a:r>
                  <a:rPr lang="en-US" dirty="0" err="1" smtClean="0"/>
                  <a:t>PublishWeather</a:t>
                </a:r>
                <a:r>
                  <a:rPr lang="en-US" dirty="0" smtClean="0"/>
                  <a:t/>
                </a:r>
                <a:br>
                  <a:rPr lang="en-US" dirty="0" smtClean="0"/>
                </a:br>
                <a:r>
                  <a:rPr lang="en-US" dirty="0" smtClean="0"/>
                  <a:t>Web Hook</a:t>
                </a:r>
                <a:endParaRPr lang="en-US"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90640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10" grpId="0" animBg="1"/>
      <p:bldP spid="159" grpId="0" animBg="1"/>
      <p:bldP spid="176" grpId="0" animBg="1"/>
      <p:bldP spid="175" grpId="0" animBg="1"/>
      <p:bldP spid="44" grpId="0" animBg="1"/>
      <p:bldP spid="36" grpId="0" animBg="1"/>
      <p:bldP spid="3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431802" cy="584775"/>
            </a:xfrm>
            <a:prstGeom prst="rect">
              <a:avLst/>
            </a:prstGeom>
            <a:noFill/>
          </p:spPr>
          <p:txBody>
            <a:bodyPr wrap="none" rtlCol="0">
              <a:spAutoFit/>
            </a:bodyPr>
            <a:lstStyle/>
            <a:p>
              <a:r>
                <a:rPr lang="en-US" sz="1600" b="1" dirty="0" smtClean="0">
                  <a:solidFill>
                    <a:schemeClr val="bg1">
                      <a:lumMod val="50000"/>
                    </a:schemeClr>
                  </a:solidFill>
                  <a:latin typeface="Segoe UI" panose="020B0502040204020203" pitchFamily="34" charset="0"/>
                  <a:cs typeface="Segoe UI" panose="020B0502040204020203" pitchFamily="34" charset="0"/>
                </a:rPr>
                <a:t>“</a:t>
              </a:r>
              <a:r>
                <a:rPr lang="en-US" sz="1600" b="1" dirty="0" err="1" smtClean="0">
                  <a:solidFill>
                    <a:schemeClr val="bg1">
                      <a:lumMod val="50000"/>
                    </a:schemeClr>
                  </a:solidFill>
                  <a:latin typeface="Segoe UI" panose="020B0502040204020203" pitchFamily="34" charset="0"/>
                  <a:cs typeface="Segoe UI" panose="020B0502040204020203" pitchFamily="34" charset="0"/>
                </a:rPr>
                <a:t>DeviceHub</a:t>
              </a:r>
              <a:r>
                <a:rPr lang="en-US" sz="1600" b="1" dirty="0" smtClean="0">
                  <a:solidFill>
                    <a:schemeClr val="bg1">
                      <a:lumMod val="50000"/>
                    </a:schemeClr>
                  </a:solidFill>
                  <a:latin typeface="Segoe UI" panose="020B0502040204020203" pitchFamily="34" charset="0"/>
                  <a:cs typeface="Segoe UI" panose="020B0502040204020203" pitchFamily="34" charset="0"/>
                </a:rPr>
                <a:t>”</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815275" y="3272903"/>
            <a:ext cx="1687963" cy="2051673"/>
            <a:chOff x="1815275" y="3272903"/>
            <a:chExt cx="1687963" cy="2051673"/>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815275" y="4161547"/>
              <a:ext cx="1687963" cy="1163029"/>
              <a:chOff x="4120881" y="4157821"/>
              <a:chExt cx="2538176" cy="1748836"/>
            </a:xfrm>
          </p:grpSpPr>
          <p:sp>
            <p:nvSpPr>
              <p:cNvPr id="19" name="TextBox 18"/>
              <p:cNvSpPr txBox="1"/>
              <p:nvPr/>
            </p:nvSpPr>
            <p:spPr>
              <a:xfrm>
                <a:off x="4120881" y="4934775"/>
                <a:ext cx="2538176" cy="971882"/>
              </a:xfrm>
              <a:prstGeom prst="rect">
                <a:avLst/>
              </a:prstGeom>
              <a:noFill/>
            </p:spPr>
            <p:txBody>
              <a:bodyPr wrap="none" rtlCol="0">
                <a:spAutoFit/>
              </a:bodyPr>
              <a:lstStyle/>
              <a:p>
                <a:pPr algn="ctr"/>
                <a:r>
                  <a:rPr lang="en-US" dirty="0" err="1" smtClean="0">
                    <a:solidFill>
                      <a:schemeClr val="bg1">
                        <a:lumMod val="50000"/>
                      </a:schemeClr>
                    </a:solidFill>
                  </a:rPr>
                  <a:t>PublishWeather</a:t>
                </a:r>
                <a:r>
                  <a:rPr lang="en-US" dirty="0" smtClean="0">
                    <a:solidFill>
                      <a:schemeClr val="bg1">
                        <a:lumMod val="50000"/>
                      </a:schemeClr>
                    </a:solidFill>
                  </a:rPr>
                  <a:t/>
                </a:r>
                <a:br>
                  <a:rPr lang="en-US" dirty="0" smtClean="0">
                    <a:solidFill>
                      <a:schemeClr val="bg1">
                        <a:lumMod val="50000"/>
                      </a:schemeClr>
                    </a:solidFill>
                  </a:rPr>
                </a:br>
                <a:r>
                  <a:rPr lang="en-US" dirty="0" smtClean="0">
                    <a:solidFill>
                      <a:schemeClr val="bg1">
                        <a:lumMod val="50000"/>
                      </a:schemeClr>
                    </a:solidFill>
                  </a:rPr>
                  <a:t>Web Hook</a:t>
                </a:r>
                <a:endParaRPr lang="en-US"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894237" cy="584775"/>
            </a:xfrm>
            <a:prstGeom prst="rect">
              <a:avLst/>
            </a:prstGeom>
            <a:noFill/>
          </p:spPr>
          <p:txBody>
            <a:bodyPr wrap="none" rtlCol="0">
              <a:spAutoFit/>
            </a:bodyPr>
            <a:lstStyle/>
            <a:p>
              <a:r>
                <a:rPr lang="en-US" sz="1600" dirty="0" smtClean="0">
                  <a:solidFill>
                    <a:schemeClr val="bg1">
                      <a:lumMod val="50000"/>
                    </a:schemeClr>
                  </a:solidFill>
                  <a:latin typeface="Segoe UI" panose="020B0502040204020203" pitchFamily="34" charset="0"/>
                  <a:cs typeface="Segoe UI" panose="020B0502040204020203" pitchFamily="34" charset="0"/>
                </a:rPr>
                <a:t>“</a:t>
              </a:r>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a:solidFill>
                    <a:schemeClr val="bg1">
                      <a:lumMod val="50000"/>
                    </a:schemeClr>
                  </a:solidFill>
                  <a:latin typeface="Segoe UI" panose="020B0502040204020203" pitchFamily="34" charset="0"/>
                  <a:cs typeface="Segoe UI" panose="020B0502040204020203" pitchFamily="34" charset="0"/>
                </a:rPr>
                <a:t>s</a:t>
              </a:r>
              <a:r>
                <a:rPr lang="en-US" sz="1600" b="1" dirty="0" smtClean="0">
                  <a:solidFill>
                    <a:schemeClr val="bg1">
                      <a:lumMod val="50000"/>
                    </a:schemeClr>
                  </a:solidFill>
                  <a:latin typeface="Segoe UI" panose="020B0502040204020203" pitchFamily="34" charset="0"/>
                  <a:cs typeface="Segoe UI" panose="020B0502040204020203" pitchFamily="34" charset="0"/>
                </a:rPr>
                <a:t>torage</a:t>
              </a:r>
              <a:r>
                <a:rPr lang="en-US" sz="1600" dirty="0" smtClean="0">
                  <a:solidFill>
                    <a:schemeClr val="bg1">
                      <a:lumMod val="50000"/>
                    </a:schemeClr>
                  </a:solidFill>
                  <a:latin typeface="Segoe UI" panose="020B0502040204020203" pitchFamily="34" charset="0"/>
                  <a:cs typeface="Segoe UI" panose="020B0502040204020203" pitchFamily="34" charset="0"/>
                </a:rPr>
                <a:t>”</a:t>
              </a: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dirty="0" smtClean="0">
                  <a:solidFill>
                    <a:schemeClr val="bg1">
                      <a:lumMod val="50000"/>
                    </a:schemeClr>
                  </a:solidFill>
                  <a:latin typeface="Segoe UI" panose="020B0502040204020203" pitchFamily="34" charset="0"/>
                  <a:cs typeface="Segoe UI" panose="020B0502040204020203" pitchFamily="34" charset="0"/>
                </a:rPr>
                <a:t>“</a:t>
              </a:r>
              <a:r>
                <a:rPr lang="en-US" sz="1600" b="1" dirty="0" err="1" smtClean="0">
                  <a:solidFill>
                    <a:schemeClr val="bg1">
                      <a:lumMod val="50000"/>
                    </a:schemeClr>
                  </a:solidFill>
                  <a:latin typeface="Segoe UI" panose="020B0502040204020203" pitchFamily="34" charset="0"/>
                  <a:cs typeface="Segoe UI" panose="020B0502040204020203" pitchFamily="34" charset="0"/>
                </a:rPr>
                <a:t>PowerBIDump</a:t>
              </a:r>
              <a:r>
                <a:rPr lang="en-US" sz="1600" dirty="0" smtClean="0">
                  <a:solidFill>
                    <a:schemeClr val="bg1">
                      <a:lumMod val="50000"/>
                    </a:schemeClr>
                  </a:solidFill>
                  <a:latin typeface="Segoe UI" panose="020B0502040204020203" pitchFamily="34" charset="0"/>
                  <a:cs typeface="Segoe UI" panose="020B0502040204020203" pitchFamily="34" charset="0"/>
                </a:rPr>
                <a:t>”</a:t>
              </a: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2153154" cy="584775"/>
            </a:xfrm>
            <a:prstGeom prst="rect">
              <a:avLst/>
            </a:prstGeom>
            <a:noFill/>
          </p:spPr>
          <p:txBody>
            <a:bodyPr wrap="none" rtlCol="0">
              <a:spAutoFit/>
            </a:bodyPr>
            <a:lstStyle/>
            <a:p>
              <a:r>
                <a:rPr lang="en-US" sz="1600" b="1" dirty="0" err="1" smtClean="0">
                  <a:solidFill>
                    <a:schemeClr val="bg1">
                      <a:lumMod val="50000"/>
                    </a:schemeClr>
                  </a:solidFill>
                  <a:latin typeface="Segoe UI" panose="020B0502040204020203" pitchFamily="34" charset="0"/>
                  <a:cs typeface="Segoe UI" panose="020B0502040204020203" pitchFamily="34" charset="0"/>
                </a:rPr>
                <a:t>SensorData</a:t>
              </a:r>
              <a:r>
                <a:rPr lang="en-US" sz="1600" b="1" dirty="0" smtClean="0">
                  <a:solidFill>
                    <a:schemeClr val="bg1">
                      <a:lumMod val="50000"/>
                    </a:schemeClr>
                  </a:solidFill>
                  <a:latin typeface="Segoe UI" panose="020B0502040204020203" pitchFamily="34" charset="0"/>
                  <a:cs typeface="Segoe UI" panose="020B0502040204020203" pitchFamily="34" charset="0"/>
                </a:rPr>
                <a:t> Data Set</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chemeClr val="bg1">
                      <a:lumMod val="50000"/>
                    </a:schemeClr>
                  </a:solidFill>
                  <a:latin typeface="Segoe UI" panose="020B0502040204020203" pitchFamily="34" charset="0"/>
                  <a:cs typeface="Segoe UI" panose="020B0502040204020203" pitchFamily="34" charset="0"/>
                </a:rPr>
                <a:t>“</a:t>
              </a:r>
              <a:r>
                <a:rPr lang="en-US" sz="1600" b="1" dirty="0" err="1" smtClean="0">
                  <a:solidFill>
                    <a:schemeClr val="bg1">
                      <a:lumMod val="50000"/>
                    </a:schemeClr>
                  </a:solidFill>
                  <a:latin typeface="Segoe UI" panose="020B0502040204020203" pitchFamily="34" charset="0"/>
                  <a:cs typeface="Segoe UI" panose="020B0502040204020203" pitchFamily="34" charset="0"/>
                </a:rPr>
                <a:t>NodeReceiver</a:t>
              </a:r>
              <a:r>
                <a:rPr lang="en-US" sz="1600" b="1" dirty="0" smtClean="0">
                  <a:solidFill>
                    <a:schemeClr val="bg1">
                      <a:lumMod val="50000"/>
                    </a:schemeClr>
                  </a:solidFill>
                  <a:latin typeface="Segoe UI" panose="020B0502040204020203" pitchFamily="34" charset="0"/>
                  <a:cs typeface="Segoe UI" panose="020B0502040204020203" pitchFamily="34" charset="0"/>
                </a:rPr>
                <a:t>”</a:t>
              </a:r>
            </a:p>
            <a:p>
              <a:r>
                <a:rPr lang="en-US" sz="1600" dirty="0" smtClean="0">
                  <a:solidFill>
                    <a:schemeClr val="bg1">
                      <a:lumMod val="50000"/>
                    </a:schemeClr>
                  </a:solidFill>
                  <a:latin typeface="Segoe UI" panose="020B0502040204020203" pitchFamily="34" charset="0"/>
                  <a:cs typeface="Segoe UI" panose="020B0502040204020203" pitchFamily="34" charset="0"/>
                </a:rPr>
                <a:t>Node.JS Receiver App</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73" name=".net Receiver App"/>
          <p:cNvGrpSpPr/>
          <p:nvPr/>
        </p:nvGrpSpPr>
        <p:grpSpPr>
          <a:xfrm>
            <a:off x="7177006" y="5441855"/>
            <a:ext cx="4667394" cy="955877"/>
            <a:chOff x="7177006" y="5441855"/>
            <a:chExt cx="4667394" cy="955877"/>
          </a:xfrm>
        </p:grpSpPr>
        <p:sp>
          <p:nvSpPr>
            <p:cNvPr id="74" name="Rectangle 73"/>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5" name="TextBox 74"/>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76" name="Freeform 75"/>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8"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79"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80"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361490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Receiving Events Hub Messages with .NET</a:t>
            </a:r>
            <a:endParaRPr lang="en-US" dirty="0"/>
          </a:p>
        </p:txBody>
      </p:sp>
    </p:spTree>
    <p:extLst>
      <p:ext uri="{BB962C8B-B14F-4D97-AF65-F5344CB8AC3E}">
        <p14:creationId xmlns:p14="http://schemas.microsoft.com/office/powerpoint/2010/main" val="31647142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overview</a:t>
            </a:r>
            <a:endParaRPr lang="en-US" dirty="0"/>
          </a:p>
        </p:txBody>
      </p:sp>
      <p:grpSp>
        <p:nvGrpSpPr>
          <p:cNvPr id="51" name="Group 50"/>
          <p:cNvGrpSpPr/>
          <p:nvPr/>
        </p:nvGrpSpPr>
        <p:grpSpPr>
          <a:xfrm>
            <a:off x="1002280" y="1898968"/>
            <a:ext cx="10156959" cy="3600436"/>
            <a:chOff x="816889" y="1898968"/>
            <a:chExt cx="10156959" cy="3600436"/>
          </a:xfrm>
        </p:grpSpPr>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889" y="2691170"/>
              <a:ext cx="2673374" cy="2346569"/>
            </a:xfrm>
            <a:prstGeom prst="rect">
              <a:avLst/>
            </a:prstGeom>
          </p:spPr>
        </p:pic>
        <p:sp>
          <p:nvSpPr>
            <p:cNvPr id="45" name="RSS Icon"/>
            <p:cNvSpPr>
              <a:spLocks noChangeAspect="1"/>
            </p:cNvSpPr>
            <p:nvPr/>
          </p:nvSpPr>
          <p:spPr>
            <a:xfrm rot="2700000" flipH="1">
              <a:off x="3807774" y="4045477"/>
              <a:ext cx="391418" cy="393263"/>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4341628" y="2721300"/>
              <a:ext cx="1481298" cy="1010890"/>
              <a:chOff x="4774200" y="4185244"/>
              <a:chExt cx="2651535" cy="1809502"/>
            </a:xfrm>
          </p:grpSpPr>
          <p:grpSp>
            <p:nvGrpSpPr>
              <p:cNvPr id="41" name="Particle Logo"/>
              <p:cNvGrpSpPr>
                <a:grpSpLocks noChangeAspect="1"/>
              </p:cNvGrpSpPr>
              <p:nvPr/>
            </p:nvGrpSpPr>
            <p:grpSpPr>
              <a:xfrm>
                <a:off x="5457759" y="4606848"/>
                <a:ext cx="1284416" cy="1185750"/>
                <a:chOff x="3070224" y="496888"/>
                <a:chExt cx="6059488" cy="5594017"/>
              </a:xfrm>
            </p:grpSpPr>
            <p:sp>
              <p:nvSpPr>
                <p:cNvPr id="39"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0"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42"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4" name="Group 13"/>
            <p:cNvGrpSpPr/>
            <p:nvPr/>
          </p:nvGrpSpPr>
          <p:grpSpPr>
            <a:xfrm>
              <a:off x="4341507" y="3894134"/>
              <a:ext cx="1481541" cy="1249232"/>
              <a:chOff x="4545987" y="4157821"/>
              <a:chExt cx="1687963" cy="1423286"/>
            </a:xfrm>
          </p:grpSpPr>
          <p:sp>
            <p:nvSpPr>
              <p:cNvPr id="3" name="TextBox 2"/>
              <p:cNvSpPr txBox="1"/>
              <p:nvPr/>
            </p:nvSpPr>
            <p:spPr>
              <a:xfrm>
                <a:off x="4545987" y="4934776"/>
                <a:ext cx="1687963" cy="646331"/>
              </a:xfrm>
              <a:prstGeom prst="rect">
                <a:avLst/>
              </a:prstGeom>
              <a:noFill/>
            </p:spPr>
            <p:txBody>
              <a:bodyPr wrap="none" rtlCol="0">
                <a:spAutoFit/>
              </a:bodyPr>
              <a:lstStyle/>
              <a:p>
                <a:pPr algn="ctr"/>
                <a:r>
                  <a:rPr lang="en-US" dirty="0" err="1" smtClean="0"/>
                  <a:t>PublishWeather</a:t>
                </a:r>
                <a:r>
                  <a:rPr lang="en-US" dirty="0" smtClean="0"/>
                  <a:t/>
                </a:r>
                <a:br>
                  <a:rPr lang="en-US" dirty="0" smtClean="0"/>
                </a:br>
                <a:r>
                  <a:rPr lang="en-US" dirty="0" smtClean="0"/>
                  <a:t>Web Hook</a:t>
                </a:r>
                <a:endParaRPr lang="en-US" dirty="0"/>
              </a:p>
            </p:txBody>
          </p:sp>
          <p:grpSp>
            <p:nvGrpSpPr>
              <p:cNvPr id="13" name="Group 12"/>
              <p:cNvGrpSpPr/>
              <p:nvPr/>
            </p:nvGrpSpPr>
            <p:grpSpPr>
              <a:xfrm>
                <a:off x="5077665" y="4157821"/>
                <a:ext cx="624607" cy="768792"/>
                <a:chOff x="5143344" y="4157821"/>
                <a:chExt cx="624607" cy="768792"/>
              </a:xfrm>
            </p:grpSpPr>
            <p:sp>
              <p:nvSpPr>
                <p:cNvPr id="16"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Right Arrow 14"/>
            <p:cNvSpPr/>
            <p:nvPr/>
          </p:nvSpPr>
          <p:spPr>
            <a:xfrm>
              <a:off x="5723608"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6330658" y="1898968"/>
              <a:ext cx="2686295" cy="1833222"/>
              <a:chOff x="6626796" y="1675448"/>
              <a:chExt cx="2543201" cy="1735569"/>
            </a:xfrm>
          </p:grpSpPr>
          <p:grpSp>
            <p:nvGrpSpPr>
              <p:cNvPr id="17" name="Group 16"/>
              <p:cNvGrpSpPr/>
              <p:nvPr/>
            </p:nvGrpSpPr>
            <p:grpSpPr>
              <a:xfrm>
                <a:off x="6888363" y="2369121"/>
                <a:ext cx="2049259" cy="852036"/>
                <a:chOff x="7402397" y="2990331"/>
                <a:chExt cx="2059214" cy="856174"/>
              </a:xfrm>
              <a:solidFill>
                <a:schemeClr val="accent1"/>
              </a:solidFill>
            </p:grpSpPr>
            <p:sp>
              <p:nvSpPr>
                <p:cNvPr id="29" name="Freeform 28"/>
                <p:cNvSpPr>
                  <a:spLocks/>
                </p:cNvSpPr>
                <p:nvPr/>
              </p:nvSpPr>
              <p:spPr bwMode="auto">
                <a:xfrm>
                  <a:off x="7964390" y="2990331"/>
                  <a:ext cx="935228" cy="599192"/>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 name="Freeform 29"/>
                <p:cNvSpPr/>
                <p:nvPr/>
              </p:nvSpPr>
              <p:spPr>
                <a:xfrm>
                  <a:off x="7402397" y="3626575"/>
                  <a:ext cx="2059214" cy="219930"/>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Cloud Icon 02"/>
              <p:cNvSpPr>
                <a:spLocks noChangeAspect="1"/>
              </p:cNvSpPr>
              <p:nvPr/>
            </p:nvSpPr>
            <p:spPr bwMode="auto">
              <a:xfrm>
                <a:off x="6626796" y="1675448"/>
                <a:ext cx="2543201" cy="1735569"/>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 name="Group 20"/>
            <p:cNvGrpSpPr/>
            <p:nvPr/>
          </p:nvGrpSpPr>
          <p:grpSpPr>
            <a:xfrm>
              <a:off x="6341157" y="3911832"/>
              <a:ext cx="1086462" cy="1231533"/>
              <a:chOff x="7794794" y="3365185"/>
              <a:chExt cx="1237838" cy="1403121"/>
            </a:xfrm>
          </p:grpSpPr>
          <p:sp>
            <p:nvSpPr>
              <p:cNvPr id="33" name="Freeform 32"/>
              <p:cNvSpPr>
                <a:spLocks/>
              </p:cNvSpPr>
              <p:nvPr/>
            </p:nvSpPr>
            <p:spPr bwMode="auto">
              <a:xfrm>
                <a:off x="8043802" y="3365185"/>
                <a:ext cx="739820" cy="748627"/>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34" name="TextBox 33"/>
              <p:cNvSpPr txBox="1"/>
              <p:nvPr/>
            </p:nvSpPr>
            <p:spPr>
              <a:xfrm>
                <a:off x="7794794" y="4121975"/>
                <a:ext cx="1237838" cy="646331"/>
              </a:xfrm>
              <a:prstGeom prst="rect">
                <a:avLst/>
              </a:prstGeom>
              <a:noFill/>
            </p:spPr>
            <p:txBody>
              <a:bodyPr wrap="none" rtlCol="0">
                <a:spAutoFit/>
              </a:bodyPr>
              <a:lstStyle/>
              <a:p>
                <a:pPr algn="ctr"/>
                <a:r>
                  <a:rPr lang="en-US" dirty="0" err="1" smtClean="0"/>
                  <a:t>DeviceHub</a:t>
                </a:r>
                <a:r>
                  <a:rPr lang="en-US" dirty="0" smtClean="0"/>
                  <a:t/>
                </a:r>
                <a:br>
                  <a:rPr lang="en-US" dirty="0" smtClean="0"/>
                </a:br>
                <a:r>
                  <a:rPr lang="en-US" dirty="0" smtClean="0"/>
                  <a:t>Event Hub</a:t>
                </a:r>
                <a:endParaRPr lang="en-US" dirty="0"/>
              </a:p>
            </p:txBody>
          </p:sp>
        </p:grpSp>
        <p:sp>
          <p:nvSpPr>
            <p:cNvPr id="37" name="Right Arrow 36"/>
            <p:cNvSpPr/>
            <p:nvPr/>
          </p:nvSpPr>
          <p:spPr>
            <a:xfrm>
              <a:off x="7427646" y="4026431"/>
              <a:ext cx="346713"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7606167" y="3909320"/>
              <a:ext cx="1552339" cy="1477170"/>
              <a:chOff x="8803397" y="3362323"/>
              <a:chExt cx="1768625" cy="1682982"/>
            </a:xfrm>
          </p:grpSpPr>
          <p:sp>
            <p:nvSpPr>
              <p:cNvPr id="36" name="Freeform 35"/>
              <p:cNvSpPr>
                <a:spLocks/>
              </p:cNvSpPr>
              <p:nvPr/>
            </p:nvSpPr>
            <p:spPr bwMode="auto">
              <a:xfrm>
                <a:off x="9195092" y="3362323"/>
                <a:ext cx="985228" cy="754454"/>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 name="TextBox 42"/>
              <p:cNvSpPr txBox="1"/>
              <p:nvPr/>
            </p:nvSpPr>
            <p:spPr>
              <a:xfrm>
                <a:off x="8803397" y="4121975"/>
                <a:ext cx="1768625" cy="923330"/>
              </a:xfrm>
              <a:prstGeom prst="rect">
                <a:avLst/>
              </a:prstGeom>
              <a:noFill/>
            </p:spPr>
            <p:txBody>
              <a:bodyPr wrap="none" rtlCol="0">
                <a:spAutoFit/>
              </a:bodyPr>
              <a:lstStyle/>
              <a:p>
                <a:pPr algn="ctr"/>
                <a:r>
                  <a:rPr lang="en-US" dirty="0" err="1" smtClean="0"/>
                  <a:t>PowerBIDump</a:t>
                </a:r>
                <a:r>
                  <a:rPr lang="en-US" dirty="0" smtClean="0"/>
                  <a:t/>
                </a:r>
                <a:br>
                  <a:rPr lang="en-US" dirty="0" smtClean="0"/>
                </a:br>
                <a:r>
                  <a:rPr lang="en-US" dirty="0" smtClean="0"/>
                  <a:t>Stream Analytics</a:t>
                </a:r>
                <a:br>
                  <a:rPr lang="en-US" dirty="0" smtClean="0"/>
                </a:br>
                <a:r>
                  <a:rPr lang="en-US" dirty="0" smtClean="0"/>
                  <a:t>Job</a:t>
                </a:r>
                <a:endParaRPr lang="en-US" dirty="0"/>
              </a:p>
            </p:txBody>
          </p:sp>
        </p:grpSp>
        <p:sp>
          <p:nvSpPr>
            <p:cNvPr id="46" name="Right Arrow 45"/>
            <p:cNvSpPr/>
            <p:nvPr/>
          </p:nvSpPr>
          <p:spPr>
            <a:xfrm>
              <a:off x="9184274"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9913714" y="3909320"/>
              <a:ext cx="667939" cy="659589"/>
              <a:chOff x="9923495" y="2407292"/>
              <a:chExt cx="1017306" cy="1004589"/>
            </a:xfrm>
          </p:grpSpPr>
          <p:sp>
            <p:nvSpPr>
              <p:cNvPr id="47" name="Rectangle 46"/>
              <p:cNvSpPr/>
              <p:nvPr/>
            </p:nvSpPr>
            <p:spPr>
              <a:xfrm>
                <a:off x="9923495" y="2407292"/>
                <a:ext cx="1017306" cy="1004589"/>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a:spLocks noChangeAspect="1"/>
              </p:cNvSpPr>
              <p:nvPr/>
            </p:nvSpPr>
            <p:spPr bwMode="auto">
              <a:xfrm>
                <a:off x="10063552" y="2527151"/>
                <a:ext cx="737192" cy="76487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TextBox 49"/>
            <p:cNvSpPr txBox="1"/>
            <p:nvPr/>
          </p:nvSpPr>
          <p:spPr>
            <a:xfrm>
              <a:off x="9521527" y="4576074"/>
              <a:ext cx="1452321" cy="923330"/>
            </a:xfrm>
            <a:prstGeom prst="rect">
              <a:avLst/>
            </a:prstGeom>
            <a:noFill/>
          </p:spPr>
          <p:txBody>
            <a:bodyPr wrap="none" rtlCol="0">
              <a:spAutoFit/>
            </a:bodyPr>
            <a:lstStyle/>
            <a:p>
              <a:pPr algn="ctr"/>
              <a:r>
                <a:rPr lang="en-US" dirty="0" err="1" smtClean="0"/>
                <a:t>WeatherData</a:t>
              </a:r>
              <a:r>
                <a:rPr lang="en-US" dirty="0" smtClean="0"/>
                <a:t/>
              </a:r>
              <a:br>
                <a:rPr lang="en-US" dirty="0" smtClean="0"/>
              </a:br>
              <a:r>
                <a:rPr lang="en-US" dirty="0" smtClean="0"/>
                <a:t>Power BI</a:t>
              </a:r>
              <a:br>
                <a:rPr lang="en-US" dirty="0" smtClean="0"/>
              </a:br>
              <a:r>
                <a:rPr lang="en-US" dirty="0" smtClean="0"/>
                <a:t>Data Set</a:t>
              </a:r>
              <a:endParaRPr lang="en-US" dirty="0"/>
            </a:p>
          </p:txBody>
        </p:sp>
      </p:grpSp>
    </p:spTree>
    <p:extLst>
      <p:ext uri="{BB962C8B-B14F-4D97-AF65-F5344CB8AC3E}">
        <p14:creationId xmlns:p14="http://schemas.microsoft.com/office/powerpoint/2010/main" val="4281254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overview</a:t>
            </a:r>
            <a:endParaRPr lang="en-US" dirty="0"/>
          </a:p>
        </p:txBody>
      </p:sp>
      <p:pic>
        <p:nvPicPr>
          <p:cNvPr id="32" name="Photon DHT11 Circui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280" y="2691170"/>
            <a:ext cx="2673374" cy="2346569"/>
          </a:xfrm>
          <a:prstGeom prst="rect">
            <a:avLst/>
          </a:prstGeom>
        </p:spPr>
      </p:pic>
      <p:sp>
        <p:nvSpPr>
          <p:cNvPr id="45" name="WiFi Logo"/>
          <p:cNvSpPr>
            <a:spLocks noChangeAspect="1"/>
          </p:cNvSpPr>
          <p:nvPr/>
        </p:nvSpPr>
        <p:spPr>
          <a:xfrm rot="2700000" flipH="1">
            <a:off x="3993165" y="4045477"/>
            <a:ext cx="391418" cy="393263"/>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Particle Cloud"/>
          <p:cNvGrpSpPr/>
          <p:nvPr/>
        </p:nvGrpSpPr>
        <p:grpSpPr>
          <a:xfrm>
            <a:off x="4527019" y="2721300"/>
            <a:ext cx="1481298" cy="1010890"/>
            <a:chOff x="4774200" y="4185244"/>
            <a:chExt cx="2651535" cy="1809502"/>
          </a:xfrm>
        </p:grpSpPr>
        <p:grpSp>
          <p:nvGrpSpPr>
            <p:cNvPr id="41" name="Particle Logo"/>
            <p:cNvGrpSpPr>
              <a:grpSpLocks noChangeAspect="1"/>
            </p:cNvGrpSpPr>
            <p:nvPr/>
          </p:nvGrpSpPr>
          <p:grpSpPr>
            <a:xfrm>
              <a:off x="5457759" y="4606848"/>
              <a:ext cx="1284416" cy="1185750"/>
              <a:chOff x="3070224" y="496888"/>
              <a:chExt cx="6059488" cy="5594017"/>
            </a:xfrm>
          </p:grpSpPr>
          <p:sp>
            <p:nvSpPr>
              <p:cNvPr id="39"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0"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42"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4" name="Webhook"/>
          <p:cNvGrpSpPr/>
          <p:nvPr/>
        </p:nvGrpSpPr>
        <p:grpSpPr>
          <a:xfrm>
            <a:off x="4526898" y="3894134"/>
            <a:ext cx="1481541" cy="1249232"/>
            <a:chOff x="4545987" y="4157821"/>
            <a:chExt cx="1687963" cy="1423286"/>
          </a:xfrm>
        </p:grpSpPr>
        <p:sp>
          <p:nvSpPr>
            <p:cNvPr id="3" name="TextBox 2"/>
            <p:cNvSpPr txBox="1"/>
            <p:nvPr/>
          </p:nvSpPr>
          <p:spPr>
            <a:xfrm>
              <a:off x="4545987" y="4934776"/>
              <a:ext cx="1687963" cy="646331"/>
            </a:xfrm>
            <a:prstGeom prst="rect">
              <a:avLst/>
            </a:prstGeom>
            <a:noFill/>
          </p:spPr>
          <p:txBody>
            <a:bodyPr wrap="none" rtlCol="0">
              <a:spAutoFit/>
            </a:bodyPr>
            <a:lstStyle/>
            <a:p>
              <a:pPr algn="ctr"/>
              <a:r>
                <a:rPr lang="en-US" dirty="0" err="1" smtClean="0"/>
                <a:t>PublishWeather</a:t>
              </a:r>
              <a:r>
                <a:rPr lang="en-US" dirty="0" smtClean="0"/>
                <a:t/>
              </a:r>
              <a:br>
                <a:rPr lang="en-US" dirty="0" smtClean="0"/>
              </a:br>
              <a:r>
                <a:rPr lang="en-US" dirty="0" smtClean="0"/>
                <a:t>Web Hook</a:t>
              </a:r>
              <a:endParaRPr lang="en-US" dirty="0"/>
            </a:p>
          </p:txBody>
        </p:sp>
        <p:grpSp>
          <p:nvGrpSpPr>
            <p:cNvPr id="13" name="Group 12"/>
            <p:cNvGrpSpPr/>
            <p:nvPr/>
          </p:nvGrpSpPr>
          <p:grpSpPr>
            <a:xfrm>
              <a:off x="5077665" y="4157821"/>
              <a:ext cx="624607" cy="768792"/>
              <a:chOff x="5143344" y="4157821"/>
              <a:chExt cx="624607" cy="768792"/>
            </a:xfrm>
          </p:grpSpPr>
          <p:sp>
            <p:nvSpPr>
              <p:cNvPr id="16"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Right Arrow 14"/>
          <p:cNvSpPr/>
          <p:nvPr/>
        </p:nvSpPr>
        <p:spPr>
          <a:xfrm>
            <a:off x="5908999"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Azure Cloud"/>
          <p:cNvGrpSpPr/>
          <p:nvPr/>
        </p:nvGrpSpPr>
        <p:grpSpPr>
          <a:xfrm>
            <a:off x="6516049" y="1898968"/>
            <a:ext cx="2686295" cy="1833222"/>
            <a:chOff x="6626796" y="1675448"/>
            <a:chExt cx="2543201" cy="1735569"/>
          </a:xfrm>
        </p:grpSpPr>
        <p:grpSp>
          <p:nvGrpSpPr>
            <p:cNvPr id="17" name="Group 16"/>
            <p:cNvGrpSpPr/>
            <p:nvPr/>
          </p:nvGrpSpPr>
          <p:grpSpPr>
            <a:xfrm>
              <a:off x="6888363" y="2369121"/>
              <a:ext cx="2049259" cy="852036"/>
              <a:chOff x="7402397" y="2990331"/>
              <a:chExt cx="2059214" cy="856174"/>
            </a:xfrm>
            <a:solidFill>
              <a:schemeClr val="accent1"/>
            </a:solidFill>
          </p:grpSpPr>
          <p:sp>
            <p:nvSpPr>
              <p:cNvPr id="29" name="Freeform 28"/>
              <p:cNvSpPr>
                <a:spLocks/>
              </p:cNvSpPr>
              <p:nvPr/>
            </p:nvSpPr>
            <p:spPr bwMode="auto">
              <a:xfrm>
                <a:off x="7964390" y="2990331"/>
                <a:ext cx="935228" cy="599192"/>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 name="Freeform 29"/>
              <p:cNvSpPr/>
              <p:nvPr/>
            </p:nvSpPr>
            <p:spPr>
              <a:xfrm>
                <a:off x="7402397" y="3626575"/>
                <a:ext cx="2059214" cy="219930"/>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Cloud Icon 02"/>
            <p:cNvSpPr>
              <a:spLocks noChangeAspect="1"/>
            </p:cNvSpPr>
            <p:nvPr/>
          </p:nvSpPr>
          <p:spPr bwMode="auto">
            <a:xfrm>
              <a:off x="6626796" y="1675448"/>
              <a:ext cx="2543201" cy="1735569"/>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 name="Event Hub"/>
          <p:cNvGrpSpPr/>
          <p:nvPr/>
        </p:nvGrpSpPr>
        <p:grpSpPr>
          <a:xfrm>
            <a:off x="6526548" y="3911832"/>
            <a:ext cx="1086462" cy="1231533"/>
            <a:chOff x="7794794" y="3365185"/>
            <a:chExt cx="1237838" cy="1403121"/>
          </a:xfrm>
        </p:grpSpPr>
        <p:sp>
          <p:nvSpPr>
            <p:cNvPr id="33" name="Freeform 32"/>
            <p:cNvSpPr>
              <a:spLocks/>
            </p:cNvSpPr>
            <p:nvPr/>
          </p:nvSpPr>
          <p:spPr bwMode="auto">
            <a:xfrm>
              <a:off x="8043802" y="3365185"/>
              <a:ext cx="739820" cy="748627"/>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34" name="TextBox 33"/>
            <p:cNvSpPr txBox="1"/>
            <p:nvPr/>
          </p:nvSpPr>
          <p:spPr>
            <a:xfrm>
              <a:off x="7794794" y="4121975"/>
              <a:ext cx="1237838" cy="646331"/>
            </a:xfrm>
            <a:prstGeom prst="rect">
              <a:avLst/>
            </a:prstGeom>
            <a:noFill/>
          </p:spPr>
          <p:txBody>
            <a:bodyPr wrap="none" rtlCol="0">
              <a:spAutoFit/>
            </a:bodyPr>
            <a:lstStyle/>
            <a:p>
              <a:pPr algn="ctr"/>
              <a:r>
                <a:rPr lang="en-US" dirty="0" err="1" smtClean="0"/>
                <a:t>DeviceHub</a:t>
              </a:r>
              <a:r>
                <a:rPr lang="en-US" dirty="0" smtClean="0"/>
                <a:t/>
              </a:r>
              <a:br>
                <a:rPr lang="en-US" dirty="0" smtClean="0"/>
              </a:br>
              <a:r>
                <a:rPr lang="en-US" dirty="0" smtClean="0"/>
                <a:t>Event Hub</a:t>
              </a:r>
              <a:endParaRPr lang="en-US" dirty="0"/>
            </a:p>
          </p:txBody>
        </p:sp>
      </p:grpSp>
      <p:sp>
        <p:nvSpPr>
          <p:cNvPr id="37" name="Right Arrow 36"/>
          <p:cNvSpPr/>
          <p:nvPr/>
        </p:nvSpPr>
        <p:spPr>
          <a:xfrm>
            <a:off x="7613037" y="4026431"/>
            <a:ext cx="346713"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Stream Analytics"/>
          <p:cNvGrpSpPr/>
          <p:nvPr/>
        </p:nvGrpSpPr>
        <p:grpSpPr>
          <a:xfrm>
            <a:off x="7791558" y="3909320"/>
            <a:ext cx="1552339" cy="1477170"/>
            <a:chOff x="8803397" y="3362323"/>
            <a:chExt cx="1768625" cy="1682982"/>
          </a:xfrm>
        </p:grpSpPr>
        <p:sp>
          <p:nvSpPr>
            <p:cNvPr id="36" name="Freeform 35"/>
            <p:cNvSpPr>
              <a:spLocks/>
            </p:cNvSpPr>
            <p:nvPr/>
          </p:nvSpPr>
          <p:spPr bwMode="auto">
            <a:xfrm>
              <a:off x="9195092" y="3362323"/>
              <a:ext cx="985228" cy="754454"/>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 name="TextBox 42"/>
            <p:cNvSpPr txBox="1"/>
            <p:nvPr/>
          </p:nvSpPr>
          <p:spPr>
            <a:xfrm>
              <a:off x="8803397" y="4121975"/>
              <a:ext cx="1768625" cy="923330"/>
            </a:xfrm>
            <a:prstGeom prst="rect">
              <a:avLst/>
            </a:prstGeom>
            <a:noFill/>
          </p:spPr>
          <p:txBody>
            <a:bodyPr wrap="none" rtlCol="0">
              <a:spAutoFit/>
            </a:bodyPr>
            <a:lstStyle/>
            <a:p>
              <a:pPr algn="ctr"/>
              <a:r>
                <a:rPr lang="en-US" dirty="0" err="1" smtClean="0"/>
                <a:t>PowerBIDump</a:t>
              </a:r>
              <a:r>
                <a:rPr lang="en-US" dirty="0" smtClean="0"/>
                <a:t/>
              </a:r>
              <a:br>
                <a:rPr lang="en-US" dirty="0" smtClean="0"/>
              </a:br>
              <a:r>
                <a:rPr lang="en-US" dirty="0" smtClean="0"/>
                <a:t>Stream Analytics</a:t>
              </a:r>
              <a:br>
                <a:rPr lang="en-US" dirty="0" smtClean="0"/>
              </a:br>
              <a:r>
                <a:rPr lang="en-US" dirty="0" smtClean="0"/>
                <a:t>Job</a:t>
              </a:r>
              <a:endParaRPr lang="en-US" dirty="0"/>
            </a:p>
          </p:txBody>
        </p:sp>
      </p:grpSp>
      <p:sp>
        <p:nvSpPr>
          <p:cNvPr id="46" name="Right Arrow 45"/>
          <p:cNvSpPr/>
          <p:nvPr/>
        </p:nvSpPr>
        <p:spPr>
          <a:xfrm>
            <a:off x="9369665"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10099105" y="3909320"/>
            <a:ext cx="667939" cy="659589"/>
            <a:chOff x="9923495" y="2407292"/>
            <a:chExt cx="1017306" cy="1004589"/>
          </a:xfrm>
        </p:grpSpPr>
        <p:sp>
          <p:nvSpPr>
            <p:cNvPr id="47" name="Rectangle 46"/>
            <p:cNvSpPr/>
            <p:nvPr/>
          </p:nvSpPr>
          <p:spPr>
            <a:xfrm>
              <a:off x="9923495" y="2407292"/>
              <a:ext cx="1017306" cy="1004589"/>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a:spLocks noChangeAspect="1"/>
            </p:cNvSpPr>
            <p:nvPr/>
          </p:nvSpPr>
          <p:spPr bwMode="auto">
            <a:xfrm>
              <a:off x="10063552" y="2527151"/>
              <a:ext cx="737192" cy="76487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TextBox 49"/>
          <p:cNvSpPr txBox="1"/>
          <p:nvPr/>
        </p:nvSpPr>
        <p:spPr>
          <a:xfrm>
            <a:off x="9788511" y="4576074"/>
            <a:ext cx="1289135" cy="923330"/>
          </a:xfrm>
          <a:prstGeom prst="rect">
            <a:avLst/>
          </a:prstGeom>
          <a:noFill/>
        </p:spPr>
        <p:txBody>
          <a:bodyPr wrap="none" rtlCol="0">
            <a:spAutoFit/>
          </a:bodyPr>
          <a:lstStyle/>
          <a:p>
            <a:pPr algn="ctr"/>
            <a:r>
              <a:rPr lang="en-US" dirty="0" err="1" smtClean="0"/>
              <a:t>SensorData</a:t>
            </a:r>
            <a:r>
              <a:rPr lang="en-US" dirty="0" smtClean="0"/>
              <a:t/>
            </a:r>
            <a:br>
              <a:rPr lang="en-US" dirty="0" smtClean="0"/>
            </a:br>
            <a:r>
              <a:rPr lang="en-US" dirty="0" smtClean="0"/>
              <a:t>Power BI</a:t>
            </a:r>
            <a:br>
              <a:rPr lang="en-US" dirty="0" smtClean="0"/>
            </a:br>
            <a:r>
              <a:rPr lang="en-US" dirty="0" smtClean="0"/>
              <a:t>Data Set</a:t>
            </a:r>
            <a:endParaRPr lang="en-US" dirty="0"/>
          </a:p>
        </p:txBody>
      </p:sp>
    </p:spTree>
    <p:extLst>
      <p:ext uri="{BB962C8B-B14F-4D97-AF65-F5344CB8AC3E}">
        <p14:creationId xmlns:p14="http://schemas.microsoft.com/office/powerpoint/2010/main" val="1643226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BI LOGO</a:t>
            </a:r>
            <a:endParaRPr lang="en-US" dirty="0"/>
          </a:p>
        </p:txBody>
      </p:sp>
      <p:sp>
        <p:nvSpPr>
          <p:cNvPr id="6" name="Rectangle 5"/>
          <p:cNvSpPr/>
          <p:nvPr/>
        </p:nvSpPr>
        <p:spPr>
          <a:xfrm>
            <a:off x="3676889" y="1675448"/>
            <a:ext cx="4838219" cy="4777740"/>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a:spLocks noChangeAspect="1"/>
          </p:cNvSpPr>
          <p:nvPr/>
        </p:nvSpPr>
        <p:spPr bwMode="auto">
          <a:xfrm>
            <a:off x="4342987" y="2245490"/>
            <a:ext cx="3506022" cy="3637656"/>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836376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IoT</a:t>
            </a:r>
            <a:r>
              <a:rPr lang="en-US" dirty="0" smtClean="0"/>
              <a:t> Logo</a:t>
            </a:r>
            <a:endParaRPr lang="en-US" dirty="0"/>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u="sng" dirty="0" smtClean="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u="sng" dirty="0" smtClean="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smtClean="0"/>
              <a:t>GALILEO BOARD</a:t>
            </a:r>
            <a:endParaRPr lang="en-US" dirty="0"/>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smtClean="0"/>
              <a:t>RASPBERRY PI</a:t>
            </a:r>
            <a:endParaRPr lang="en-US" dirty="0"/>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FEZ SPIDER MAIN BOARD</a:t>
            </a:r>
            <a:endParaRPr lang="en-US" dirty="0"/>
          </a:p>
        </p:txBody>
      </p:sp>
      <p:pic>
        <p:nvPicPr>
          <p:cNvPr id="7170" name="Picture 2" descr="http://www.seeedstudio.com/depot/bmz_cache/0/0cf2a2b466d5dda50e44ba06bd2a7f55.image.530x499.jpg"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9842449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Sparkfun</a:t>
            </a:r>
            <a:r>
              <a:rPr lang="en-US" dirty="0" smtClean="0"/>
              <a:t> weather shield</a:t>
            </a:r>
            <a:endParaRPr lang="en-US" dirty="0"/>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smtClean="0"/>
              <a:t>FEZ HAT</a:t>
            </a:r>
            <a:endParaRPr lang="en-US" dirty="0"/>
          </a:p>
        </p:txBody>
      </p:sp>
    </p:spTree>
    <p:extLst>
      <p:ext uri="{BB962C8B-B14F-4D97-AF65-F5344CB8AC3E}">
        <p14:creationId xmlns:p14="http://schemas.microsoft.com/office/powerpoint/2010/main" val="1219139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the dots azure icons</a:t>
            </a:r>
            <a:endParaRPr lang="en-US" dirty="0"/>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smtClean="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smtClean="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Event Hubs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Storage blob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Storage table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SQL database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generic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Storage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Azure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Web App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Machine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Learning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GitHub code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Git repository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Service Bus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HDInsight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6508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a:t>
            </a:r>
            <a:endParaRPr lang="en-US" dirty="0"/>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939789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Resistors</a:t>
            </a:r>
            <a:endParaRPr lang="en-US" dirty="0"/>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smtClean="0"/>
                  <a:t>1</a:t>
                </a:r>
                <a:r>
                  <a:rPr lang="en-US" baseline="30000" dirty="0" smtClean="0"/>
                  <a:t>st</a:t>
                </a:r>
                <a:r>
                  <a:rPr lang="en-US" dirty="0" smtClean="0"/>
                  <a:t> Digit</a:t>
                </a:r>
                <a:endParaRPr lang="en-US" dirty="0"/>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smtClean="0"/>
                  <a:t>2</a:t>
                </a:r>
                <a:r>
                  <a:rPr lang="en-US" baseline="30000" dirty="0" smtClean="0"/>
                  <a:t>nd</a:t>
                </a:r>
                <a:r>
                  <a:rPr lang="en-US" dirty="0" smtClean="0"/>
                  <a:t> Digit</a:t>
                </a:r>
                <a:endParaRPr lang="en-US" dirty="0"/>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smtClean="0"/>
                  <a:t>Multiplier</a:t>
                </a:r>
                <a:endParaRPr lang="en-US" dirty="0"/>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smtClean="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gridCol w="906021"/>
                <a:gridCol w="906021"/>
                <a:gridCol w="798023"/>
                <a:gridCol w="1014019"/>
                <a:gridCol w="906021"/>
              </a:tblGrid>
              <a:tr h="301858">
                <a:tc>
                  <a:txBody>
                    <a:bodyPr/>
                    <a:lstStyle/>
                    <a:p>
                      <a:r>
                        <a:rPr lang="en-US" sz="1400" dirty="0" smtClean="0"/>
                        <a:t>Color</a:t>
                      </a:r>
                      <a:endParaRPr lang="en-US" sz="1400" dirty="0"/>
                    </a:p>
                  </a:txBody>
                  <a:tcPr marL="45720" marR="45720" anchor="ctr"/>
                </a:tc>
                <a:tc>
                  <a:txBody>
                    <a:bodyPr/>
                    <a:lstStyle/>
                    <a:p>
                      <a:r>
                        <a:rPr lang="en-US" sz="1400" dirty="0" smtClean="0"/>
                        <a:t>Name</a:t>
                      </a:r>
                      <a:endParaRPr lang="en-US" sz="1400" dirty="0"/>
                    </a:p>
                  </a:txBody>
                  <a:tcPr marL="45720" marR="45720" anchor="ctr"/>
                </a:tc>
                <a:tc>
                  <a:txBody>
                    <a:bodyPr/>
                    <a:lstStyle/>
                    <a:p>
                      <a:r>
                        <a:rPr lang="en-US" sz="1400" dirty="0" smtClean="0"/>
                        <a:t>1</a:t>
                      </a:r>
                      <a:r>
                        <a:rPr lang="en-US" sz="1400" baseline="30000" dirty="0" smtClean="0"/>
                        <a:t>st</a:t>
                      </a:r>
                      <a:r>
                        <a:rPr lang="en-US" sz="1400" dirty="0" smtClean="0"/>
                        <a:t> Digit</a:t>
                      </a:r>
                      <a:endParaRPr lang="en-US" sz="1400" dirty="0"/>
                    </a:p>
                  </a:txBody>
                  <a:tcPr marL="45720" marR="45720" anchor="ctr"/>
                </a:tc>
                <a:tc>
                  <a:txBody>
                    <a:bodyPr/>
                    <a:lstStyle/>
                    <a:p>
                      <a:r>
                        <a:rPr lang="en-US" sz="1400" dirty="0" smtClean="0"/>
                        <a:t>2</a:t>
                      </a:r>
                      <a:r>
                        <a:rPr lang="en-US" sz="1400" baseline="30000" dirty="0" smtClean="0"/>
                        <a:t>nd</a:t>
                      </a:r>
                      <a:r>
                        <a:rPr lang="en-US" sz="1400" dirty="0" smtClean="0"/>
                        <a:t> Digit</a:t>
                      </a:r>
                      <a:endParaRPr lang="en-US" sz="1400" dirty="0"/>
                    </a:p>
                  </a:txBody>
                  <a:tcPr marL="45720" marR="45720" anchor="ctr"/>
                </a:tc>
                <a:tc>
                  <a:txBody>
                    <a:bodyPr/>
                    <a:lstStyle/>
                    <a:p>
                      <a:r>
                        <a:rPr lang="en-US" sz="1400" dirty="0" smtClean="0"/>
                        <a:t>Multiplier</a:t>
                      </a:r>
                      <a:endParaRPr lang="en-US" sz="1400" dirty="0"/>
                    </a:p>
                  </a:txBody>
                  <a:tcPr marL="45720" marR="45720" anchor="ctr"/>
                </a:tc>
                <a:tc>
                  <a:txBody>
                    <a:bodyPr/>
                    <a:lstStyle/>
                    <a:p>
                      <a:r>
                        <a:rPr lang="en-US" sz="1400" dirty="0" smtClean="0"/>
                        <a:t>Tolerance</a:t>
                      </a:r>
                      <a:endParaRPr lang="en-US" sz="1400" dirty="0"/>
                    </a:p>
                  </a:txBody>
                  <a:tcPr marL="45720" marR="45720" anchor="ctr"/>
                </a:tc>
              </a:tr>
              <a:tr h="301858">
                <a:tc>
                  <a:txBody>
                    <a:bodyPr/>
                    <a:lstStyle/>
                    <a:p>
                      <a:endParaRPr lang="en-US" sz="1400" dirty="0"/>
                    </a:p>
                  </a:txBody>
                  <a:tcPr marL="45720" marR="45720" anchor="ctr">
                    <a:solidFill>
                      <a:srgbClr val="000000"/>
                    </a:solidFill>
                  </a:tcPr>
                </a:tc>
                <a:tc>
                  <a:txBody>
                    <a:bodyPr/>
                    <a:lstStyle/>
                    <a:p>
                      <a:r>
                        <a:rPr lang="en-US" sz="1400" dirty="0" smtClean="0"/>
                        <a:t>Black</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X1</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993300"/>
                    </a:solidFill>
                  </a:tcPr>
                </a:tc>
                <a:tc>
                  <a:txBody>
                    <a:bodyPr/>
                    <a:lstStyle/>
                    <a:p>
                      <a:r>
                        <a:rPr lang="en-US" sz="1400" dirty="0" smtClean="0"/>
                        <a:t>Brown</a:t>
                      </a:r>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X10</a:t>
                      </a:r>
                      <a:endParaRPr lang="en-US" sz="1400" dirty="0"/>
                    </a:p>
                  </a:txBody>
                  <a:tcPr marL="45720" marR="45720" anchor="ctr"/>
                </a:tc>
                <a:tc>
                  <a:txBody>
                    <a:bodyPr/>
                    <a:lstStyle/>
                    <a:p>
                      <a:r>
                        <a:rPr lang="en-US" sz="1400" dirty="0" smtClean="0"/>
                        <a:t>1%</a:t>
                      </a:r>
                      <a:endParaRPr lang="en-US" sz="1400" dirty="0"/>
                    </a:p>
                  </a:txBody>
                  <a:tcPr marL="45720" marR="45720" anchor="ctr"/>
                </a:tc>
              </a:tr>
              <a:tr h="301858">
                <a:tc>
                  <a:txBody>
                    <a:bodyPr/>
                    <a:lstStyle/>
                    <a:p>
                      <a:endParaRPr lang="en-US" sz="1400" dirty="0"/>
                    </a:p>
                  </a:txBody>
                  <a:tcPr marL="45720" marR="45720" anchor="ctr">
                    <a:solidFill>
                      <a:srgbClr val="FF0000"/>
                    </a:solidFill>
                  </a:tcPr>
                </a:tc>
                <a:tc>
                  <a:txBody>
                    <a:bodyPr/>
                    <a:lstStyle/>
                    <a:p>
                      <a:r>
                        <a:rPr lang="en-US" sz="1400" dirty="0" smtClean="0"/>
                        <a:t>Red</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X100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C000"/>
                    </a:solidFill>
                  </a:tcPr>
                </a:tc>
                <a:tc>
                  <a:txBody>
                    <a:bodyPr/>
                    <a:lstStyle/>
                    <a:p>
                      <a:r>
                        <a:rPr lang="en-US" sz="1400" dirty="0" smtClean="0"/>
                        <a:t>Orange</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X1,000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00"/>
                    </a:solidFill>
                  </a:tcPr>
                </a:tc>
                <a:tc>
                  <a:txBody>
                    <a:bodyPr/>
                    <a:lstStyle/>
                    <a:p>
                      <a:r>
                        <a:rPr lang="en-US" sz="1400" dirty="0" smtClean="0"/>
                        <a:t>Yellow</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X10,000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B050"/>
                    </a:solidFill>
                  </a:tcPr>
                </a:tc>
                <a:tc>
                  <a:txBody>
                    <a:bodyPr/>
                    <a:lstStyle/>
                    <a:p>
                      <a:r>
                        <a:rPr lang="en-US" sz="1400" dirty="0" smtClean="0"/>
                        <a:t>Green</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X100,000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70C0"/>
                    </a:solidFill>
                  </a:tcPr>
                </a:tc>
                <a:tc>
                  <a:txBody>
                    <a:bodyPr/>
                    <a:lstStyle/>
                    <a:p>
                      <a:r>
                        <a:rPr lang="en-US" sz="1400" dirty="0" smtClean="0"/>
                        <a:t>Blue</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X1,000,000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7030A0"/>
                    </a:solidFill>
                  </a:tcPr>
                </a:tc>
                <a:tc>
                  <a:txBody>
                    <a:bodyPr/>
                    <a:lstStyle/>
                    <a:p>
                      <a:r>
                        <a:rPr lang="en-US" sz="1400" dirty="0" smtClean="0"/>
                        <a:t>Violet</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bg1">
                        <a:lumMod val="50000"/>
                      </a:schemeClr>
                    </a:solidFill>
                  </a:tcPr>
                </a:tc>
                <a:tc>
                  <a:txBody>
                    <a:bodyPr/>
                    <a:lstStyle/>
                    <a:p>
                      <a:r>
                        <a:rPr lang="en-US" sz="1400" dirty="0" smtClean="0"/>
                        <a:t>Grey</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FF"/>
                    </a:solidFill>
                  </a:tcPr>
                </a:tc>
                <a:tc>
                  <a:txBody>
                    <a:bodyPr/>
                    <a:lstStyle/>
                    <a:p>
                      <a:r>
                        <a:rPr lang="en-US" sz="1400" dirty="0" smtClean="0"/>
                        <a:t>White</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accent6">
                        <a:lumMod val="50000"/>
                      </a:schemeClr>
                    </a:solidFill>
                  </a:tcPr>
                </a:tc>
                <a:tc>
                  <a:txBody>
                    <a:bodyPr/>
                    <a:lstStyle/>
                    <a:p>
                      <a:r>
                        <a:rPr lang="en-US" sz="1400" dirty="0" smtClean="0"/>
                        <a:t>Gold</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smtClean="0"/>
                        <a:t>X0.1</a:t>
                      </a:r>
                      <a:endParaRPr lang="en-US" sz="1400" dirty="0"/>
                    </a:p>
                  </a:txBody>
                  <a:tcPr marL="45720" marR="45720" anchor="ctr"/>
                </a:tc>
                <a:tc>
                  <a:txBody>
                    <a:bodyPr/>
                    <a:lstStyle/>
                    <a:p>
                      <a:r>
                        <a:rPr lang="en-US" sz="1400" dirty="0" smtClean="0"/>
                        <a:t>5%</a:t>
                      </a:r>
                      <a:endParaRPr lang="en-US" sz="1400" dirty="0"/>
                    </a:p>
                  </a:txBody>
                  <a:tcPr marL="45720" marR="45720" anchor="ctr"/>
                </a:tc>
              </a:tr>
              <a:tr h="301858">
                <a:tc>
                  <a:txBody>
                    <a:bodyPr/>
                    <a:lstStyle/>
                    <a:p>
                      <a:endParaRPr lang="en-US" sz="1400" dirty="0"/>
                    </a:p>
                  </a:txBody>
                  <a:tcPr marL="45720" marR="45720" anchor="ctr">
                    <a:solidFill>
                      <a:schemeClr val="bg1">
                        <a:lumMod val="75000"/>
                      </a:schemeClr>
                    </a:solidFill>
                  </a:tcPr>
                </a:tc>
                <a:tc>
                  <a:txBody>
                    <a:bodyPr/>
                    <a:lstStyle/>
                    <a:p>
                      <a:r>
                        <a:rPr lang="en-US" sz="1400" dirty="0" smtClean="0"/>
                        <a:t>Silver</a:t>
                      </a:r>
                      <a:endParaRPr lang="en-US" sz="1400" dirty="0"/>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smtClean="0"/>
                        <a:t>X0.01</a:t>
                      </a:r>
                      <a:endParaRPr lang="en-US" sz="1400" dirty="0"/>
                    </a:p>
                  </a:txBody>
                  <a:tcPr marL="45720" marR="45720" anchor="ctr"/>
                </a:tc>
                <a:tc>
                  <a:txBody>
                    <a:bodyPr/>
                    <a:lstStyle/>
                    <a:p>
                      <a:r>
                        <a:rPr lang="en-US" sz="1400" dirty="0" smtClean="0"/>
                        <a:t>10%</a:t>
                      </a:r>
                      <a:endParaRPr lang="en-US" sz="1400" dirty="0"/>
                    </a:p>
                  </a:txBody>
                  <a:tcPr marL="45720" marR="45720" anchor="ctr"/>
                </a:tc>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smtClean="0"/>
                <a:t>220</a:t>
              </a:r>
              <a:r>
                <a:rPr lang="el-GR" sz="4400" dirty="0" smtClean="0"/>
                <a:t>Ω</a:t>
              </a:r>
              <a:endParaRPr lang="el-GR" sz="4400" dirty="0"/>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smtClean="0"/>
                <a:t>330</a:t>
              </a:r>
              <a:r>
                <a:rPr lang="el-GR" sz="4400" dirty="0" smtClean="0"/>
                <a:t>Ω</a:t>
              </a:r>
              <a:endParaRPr lang="el-GR" sz="4400" dirty="0"/>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Tree>
    <p:extLst>
      <p:ext uri="{BB962C8B-B14F-4D97-AF65-F5344CB8AC3E}">
        <p14:creationId xmlns:p14="http://schemas.microsoft.com/office/powerpoint/2010/main" val="4170598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smtClean="0"/>
              <a:t>cables</a:t>
            </a:r>
            <a:endParaRPr lang="en-US" dirty="0"/>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cables and adapters</a:t>
            </a:r>
            <a:endParaRPr lang="en-US" dirty="0"/>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a:t>
            </a:r>
            <a:r>
              <a:rPr lang="en-US" cap="small" dirty="0" smtClean="0"/>
              <a:t>s</a:t>
            </a:r>
            <a:endParaRPr lang="en-US" cap="small"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smtClean="0"/>
              <a:t>Long Leg</a:t>
            </a:r>
            <a:endParaRPr lang="en-US" dirty="0"/>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smtClean="0"/>
              <a:t>Short Leg</a:t>
            </a:r>
            <a:endParaRPr lang="en-US" dirty="0"/>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smtClean="0"/>
              <a:t>Small Post</a:t>
            </a:r>
            <a:endParaRPr lang="en-US" dirty="0"/>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smtClean="0"/>
              <a:t>Big Post</a:t>
            </a:r>
            <a:endParaRPr lang="en-US" dirty="0"/>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smtClean="0"/>
              <a:t>Flat Edge</a:t>
            </a:r>
            <a:endParaRPr lang="en-US" dirty="0"/>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smtClean="0"/>
                <a:t>Vcc</a:t>
              </a:r>
              <a:r>
                <a:rPr lang="en-US" dirty="0" smtClean="0"/>
                <a:t> (+)</a:t>
              </a:r>
              <a:endParaRPr lang="en-US" dirty="0"/>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smtClean="0"/>
                <a:t>GND</a:t>
              </a:r>
              <a:endParaRPr lang="en-US" dirty="0"/>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smtClean="0"/>
              <a:t>Anode (+)</a:t>
            </a:r>
            <a:endParaRPr lang="en-US" b="1" u="sng" dirty="0"/>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smtClean="0"/>
              <a:t>Cathode (-)</a:t>
            </a:r>
            <a:endParaRPr lang="en-US" b="1" u="sng" dirty="0"/>
          </a:p>
        </p:txBody>
      </p:sp>
    </p:spTree>
    <p:extLst>
      <p:ext uri="{BB962C8B-B14F-4D97-AF65-F5344CB8AC3E}">
        <p14:creationId xmlns:p14="http://schemas.microsoft.com/office/powerpoint/2010/main" val="3590060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a:t>
            </a:r>
            <a:endParaRPr lang="en-US" dirty="0"/>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smtClean="0"/>
              <a:t>Providing more current than an LED is rated for can destroy the LED.  To prevent that, you should use a “Current Limiting” resistor.  </a:t>
            </a:r>
          </a:p>
          <a:p>
            <a:endParaRPr lang="en-US" dirty="0"/>
          </a:p>
          <a:p>
            <a:r>
              <a:rPr lang="en-US" dirty="0" smtClean="0"/>
              <a:t>To calculate the value of the resistor you need to know the supply voltage (Usually 5V on the Arduino Uno), and the LEDs rated Forward Voltage (the voltage drop across the LED) and Forward Current (the maximum current the LED can handle).  </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smtClean="0"/>
              <a:t>Current limiting resistors</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3"/>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4"/>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5"/>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6"/>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a:t>
            </a:r>
            <a:r>
              <a:rPr lang="en-US" i="1" dirty="0" smtClean="0"/>
              <a:t>he Arduino Uno has a built in current limiting resistor on Pin 13.  If you use Pin 13 to power your LED you can use it without a separate resistor</a:t>
            </a:r>
            <a:r>
              <a:rPr lang="en-US" i="1" dirty="0"/>
              <a:t>.</a:t>
            </a:r>
          </a:p>
        </p:txBody>
      </p:sp>
    </p:spTree>
    <p:extLst>
      <p:ext uri="{BB962C8B-B14F-4D97-AF65-F5344CB8AC3E}">
        <p14:creationId xmlns:p14="http://schemas.microsoft.com/office/powerpoint/2010/main" val="1791972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event hubs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140994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Resistors</a:t>
            </a:r>
            <a:endParaRPr lang="en-US" dirty="0"/>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smtClean="0"/>
                  <a:t>1</a:t>
                </a:r>
                <a:r>
                  <a:rPr lang="en-US" baseline="30000" dirty="0" smtClean="0"/>
                  <a:t>st</a:t>
                </a:r>
                <a:r>
                  <a:rPr lang="en-US" dirty="0" smtClean="0"/>
                  <a:t> Digit</a:t>
                </a:r>
                <a:endParaRPr lang="en-US" dirty="0"/>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smtClean="0"/>
                  <a:t>2</a:t>
                </a:r>
                <a:r>
                  <a:rPr lang="en-US" baseline="30000" dirty="0" smtClean="0"/>
                  <a:t>nd</a:t>
                </a:r>
                <a:r>
                  <a:rPr lang="en-US" dirty="0" smtClean="0"/>
                  <a:t> Digit</a:t>
                </a:r>
                <a:endParaRPr lang="en-US" dirty="0"/>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smtClean="0"/>
                  <a:t>Multiplier</a:t>
                </a:r>
                <a:endParaRPr lang="en-US" dirty="0"/>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smtClean="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gridCol w="906021"/>
                <a:gridCol w="906021"/>
                <a:gridCol w="798023"/>
                <a:gridCol w="1014019"/>
                <a:gridCol w="906021"/>
              </a:tblGrid>
              <a:tr h="301858">
                <a:tc>
                  <a:txBody>
                    <a:bodyPr/>
                    <a:lstStyle/>
                    <a:p>
                      <a:r>
                        <a:rPr lang="en-US" sz="1400" dirty="0" smtClean="0"/>
                        <a:t>Color</a:t>
                      </a:r>
                      <a:endParaRPr lang="en-US" sz="1400" dirty="0"/>
                    </a:p>
                  </a:txBody>
                  <a:tcPr marL="45720" marR="45720" anchor="ctr"/>
                </a:tc>
                <a:tc>
                  <a:txBody>
                    <a:bodyPr/>
                    <a:lstStyle/>
                    <a:p>
                      <a:r>
                        <a:rPr lang="en-US" sz="1400" dirty="0" smtClean="0"/>
                        <a:t>Name</a:t>
                      </a:r>
                      <a:endParaRPr lang="en-US" sz="1400" dirty="0"/>
                    </a:p>
                  </a:txBody>
                  <a:tcPr marL="45720" marR="45720" anchor="ctr"/>
                </a:tc>
                <a:tc>
                  <a:txBody>
                    <a:bodyPr/>
                    <a:lstStyle/>
                    <a:p>
                      <a:r>
                        <a:rPr lang="en-US" sz="1400" dirty="0" smtClean="0"/>
                        <a:t>1</a:t>
                      </a:r>
                      <a:r>
                        <a:rPr lang="en-US" sz="1400" baseline="30000" dirty="0" smtClean="0"/>
                        <a:t>st</a:t>
                      </a:r>
                      <a:r>
                        <a:rPr lang="en-US" sz="1400" dirty="0" smtClean="0"/>
                        <a:t> Digit</a:t>
                      </a:r>
                      <a:endParaRPr lang="en-US" sz="1400" dirty="0"/>
                    </a:p>
                  </a:txBody>
                  <a:tcPr marL="45720" marR="45720" anchor="ctr"/>
                </a:tc>
                <a:tc>
                  <a:txBody>
                    <a:bodyPr/>
                    <a:lstStyle/>
                    <a:p>
                      <a:r>
                        <a:rPr lang="en-US" sz="1400" dirty="0" smtClean="0"/>
                        <a:t>2</a:t>
                      </a:r>
                      <a:r>
                        <a:rPr lang="en-US" sz="1400" baseline="30000" dirty="0" smtClean="0"/>
                        <a:t>nd</a:t>
                      </a:r>
                      <a:r>
                        <a:rPr lang="en-US" sz="1400" dirty="0" smtClean="0"/>
                        <a:t> Digit</a:t>
                      </a:r>
                      <a:endParaRPr lang="en-US" sz="1400" dirty="0"/>
                    </a:p>
                  </a:txBody>
                  <a:tcPr marL="45720" marR="45720" anchor="ctr"/>
                </a:tc>
                <a:tc>
                  <a:txBody>
                    <a:bodyPr/>
                    <a:lstStyle/>
                    <a:p>
                      <a:r>
                        <a:rPr lang="en-US" sz="1400" dirty="0" smtClean="0"/>
                        <a:t>Multiplier</a:t>
                      </a:r>
                      <a:endParaRPr lang="en-US" sz="1400" dirty="0"/>
                    </a:p>
                  </a:txBody>
                  <a:tcPr marL="45720" marR="45720" anchor="ctr"/>
                </a:tc>
                <a:tc>
                  <a:txBody>
                    <a:bodyPr/>
                    <a:lstStyle/>
                    <a:p>
                      <a:r>
                        <a:rPr lang="en-US" sz="1400" dirty="0" smtClean="0"/>
                        <a:t>Tolerance</a:t>
                      </a:r>
                      <a:endParaRPr lang="en-US" sz="1400" dirty="0"/>
                    </a:p>
                  </a:txBody>
                  <a:tcPr marL="45720" marR="45720" anchor="ctr"/>
                </a:tc>
              </a:tr>
              <a:tr h="301858">
                <a:tc>
                  <a:txBody>
                    <a:bodyPr/>
                    <a:lstStyle/>
                    <a:p>
                      <a:endParaRPr lang="en-US" sz="1400" dirty="0"/>
                    </a:p>
                  </a:txBody>
                  <a:tcPr marL="45720" marR="45720" anchor="ctr">
                    <a:solidFill>
                      <a:srgbClr val="000000"/>
                    </a:solidFill>
                  </a:tcPr>
                </a:tc>
                <a:tc>
                  <a:txBody>
                    <a:bodyPr/>
                    <a:lstStyle/>
                    <a:p>
                      <a:r>
                        <a:rPr lang="en-US" sz="1400" dirty="0" smtClean="0"/>
                        <a:t>Black</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X1</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993300"/>
                    </a:solidFill>
                  </a:tcPr>
                </a:tc>
                <a:tc>
                  <a:txBody>
                    <a:bodyPr/>
                    <a:lstStyle/>
                    <a:p>
                      <a:r>
                        <a:rPr lang="en-US" sz="1400" dirty="0" smtClean="0"/>
                        <a:t>Brown</a:t>
                      </a:r>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X10</a:t>
                      </a:r>
                      <a:endParaRPr lang="en-US" sz="1400" dirty="0"/>
                    </a:p>
                  </a:txBody>
                  <a:tcPr marL="45720" marR="45720" anchor="ctr"/>
                </a:tc>
                <a:tc>
                  <a:txBody>
                    <a:bodyPr/>
                    <a:lstStyle/>
                    <a:p>
                      <a:r>
                        <a:rPr lang="en-US" sz="1400" dirty="0" smtClean="0"/>
                        <a:t>1%</a:t>
                      </a:r>
                      <a:endParaRPr lang="en-US" sz="1400" dirty="0"/>
                    </a:p>
                  </a:txBody>
                  <a:tcPr marL="45720" marR="45720" anchor="ctr"/>
                </a:tc>
              </a:tr>
              <a:tr h="301858">
                <a:tc>
                  <a:txBody>
                    <a:bodyPr/>
                    <a:lstStyle/>
                    <a:p>
                      <a:endParaRPr lang="en-US" sz="1400" dirty="0"/>
                    </a:p>
                  </a:txBody>
                  <a:tcPr marL="45720" marR="45720" anchor="ctr">
                    <a:solidFill>
                      <a:srgbClr val="FF0000"/>
                    </a:solidFill>
                  </a:tcPr>
                </a:tc>
                <a:tc>
                  <a:txBody>
                    <a:bodyPr/>
                    <a:lstStyle/>
                    <a:p>
                      <a:r>
                        <a:rPr lang="en-US" sz="1400" dirty="0" smtClean="0"/>
                        <a:t>Red</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X100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C000"/>
                    </a:solidFill>
                  </a:tcPr>
                </a:tc>
                <a:tc>
                  <a:txBody>
                    <a:bodyPr/>
                    <a:lstStyle/>
                    <a:p>
                      <a:r>
                        <a:rPr lang="en-US" sz="1400" dirty="0" smtClean="0"/>
                        <a:t>Orange</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X1,000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00"/>
                    </a:solidFill>
                  </a:tcPr>
                </a:tc>
                <a:tc>
                  <a:txBody>
                    <a:bodyPr/>
                    <a:lstStyle/>
                    <a:p>
                      <a:r>
                        <a:rPr lang="en-US" sz="1400" dirty="0" smtClean="0"/>
                        <a:t>Yellow</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X10,000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B050"/>
                    </a:solidFill>
                  </a:tcPr>
                </a:tc>
                <a:tc>
                  <a:txBody>
                    <a:bodyPr/>
                    <a:lstStyle/>
                    <a:p>
                      <a:r>
                        <a:rPr lang="en-US" sz="1400" dirty="0" smtClean="0"/>
                        <a:t>Green</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X100,000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70C0"/>
                    </a:solidFill>
                  </a:tcPr>
                </a:tc>
                <a:tc>
                  <a:txBody>
                    <a:bodyPr/>
                    <a:lstStyle/>
                    <a:p>
                      <a:r>
                        <a:rPr lang="en-US" sz="1400" dirty="0" smtClean="0"/>
                        <a:t>Blue</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X1,000,000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7030A0"/>
                    </a:solidFill>
                  </a:tcPr>
                </a:tc>
                <a:tc>
                  <a:txBody>
                    <a:bodyPr/>
                    <a:lstStyle/>
                    <a:p>
                      <a:r>
                        <a:rPr lang="en-US" sz="1400" dirty="0" smtClean="0"/>
                        <a:t>Violet</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bg1">
                        <a:lumMod val="50000"/>
                      </a:schemeClr>
                    </a:solidFill>
                  </a:tcPr>
                </a:tc>
                <a:tc>
                  <a:txBody>
                    <a:bodyPr/>
                    <a:lstStyle/>
                    <a:p>
                      <a:r>
                        <a:rPr lang="en-US" sz="1400" dirty="0" smtClean="0"/>
                        <a:t>Grey</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FF"/>
                    </a:solidFill>
                  </a:tcPr>
                </a:tc>
                <a:tc>
                  <a:txBody>
                    <a:bodyPr/>
                    <a:lstStyle/>
                    <a:p>
                      <a:r>
                        <a:rPr lang="en-US" sz="1400" dirty="0" smtClean="0"/>
                        <a:t>White</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accent6">
                        <a:lumMod val="50000"/>
                      </a:schemeClr>
                    </a:solidFill>
                  </a:tcPr>
                </a:tc>
                <a:tc>
                  <a:txBody>
                    <a:bodyPr/>
                    <a:lstStyle/>
                    <a:p>
                      <a:r>
                        <a:rPr lang="en-US" sz="1400" dirty="0" smtClean="0"/>
                        <a:t>Gold</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smtClean="0"/>
                        <a:t>X0.1</a:t>
                      </a:r>
                      <a:endParaRPr lang="en-US" sz="1400" dirty="0"/>
                    </a:p>
                  </a:txBody>
                  <a:tcPr marL="45720" marR="45720" anchor="ctr"/>
                </a:tc>
                <a:tc>
                  <a:txBody>
                    <a:bodyPr/>
                    <a:lstStyle/>
                    <a:p>
                      <a:r>
                        <a:rPr lang="en-US" sz="1400" dirty="0" smtClean="0"/>
                        <a:t>5%</a:t>
                      </a:r>
                      <a:endParaRPr lang="en-US" sz="1400" dirty="0"/>
                    </a:p>
                  </a:txBody>
                  <a:tcPr marL="45720" marR="45720" anchor="ctr"/>
                </a:tc>
              </a:tr>
              <a:tr h="301858">
                <a:tc>
                  <a:txBody>
                    <a:bodyPr/>
                    <a:lstStyle/>
                    <a:p>
                      <a:endParaRPr lang="en-US" sz="1400" dirty="0"/>
                    </a:p>
                  </a:txBody>
                  <a:tcPr marL="45720" marR="45720" anchor="ctr">
                    <a:solidFill>
                      <a:schemeClr val="bg1">
                        <a:lumMod val="75000"/>
                      </a:schemeClr>
                    </a:solidFill>
                  </a:tcPr>
                </a:tc>
                <a:tc>
                  <a:txBody>
                    <a:bodyPr/>
                    <a:lstStyle/>
                    <a:p>
                      <a:r>
                        <a:rPr lang="en-US" sz="1400" dirty="0" smtClean="0"/>
                        <a:t>Silver</a:t>
                      </a:r>
                      <a:endParaRPr lang="en-US" sz="1400" dirty="0"/>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smtClean="0"/>
                        <a:t>X0.01</a:t>
                      </a:r>
                      <a:endParaRPr lang="en-US" sz="1400" dirty="0"/>
                    </a:p>
                  </a:txBody>
                  <a:tcPr marL="45720" marR="45720" anchor="ctr"/>
                </a:tc>
                <a:tc>
                  <a:txBody>
                    <a:bodyPr/>
                    <a:lstStyle/>
                    <a:p>
                      <a:r>
                        <a:rPr lang="en-US" sz="1400" dirty="0" smtClean="0"/>
                        <a:t>10%</a:t>
                      </a:r>
                      <a:endParaRPr lang="en-US" sz="1400" dirty="0"/>
                    </a:p>
                  </a:txBody>
                  <a:tcPr marL="45720" marR="45720" anchor="ctr"/>
                </a:tc>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smtClean="0"/>
                <a:t>220</a:t>
              </a:r>
              <a:r>
                <a:rPr lang="el-GR" sz="4400" dirty="0" smtClean="0"/>
                <a:t>Ω</a:t>
              </a:r>
              <a:endParaRPr lang="el-GR" sz="4400" dirty="0"/>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smtClean="0"/>
                <a:t>330</a:t>
              </a:r>
              <a:r>
                <a:rPr lang="el-GR" sz="4400" dirty="0" smtClean="0"/>
                <a:t>Ω</a:t>
              </a:r>
              <a:endParaRPr lang="el-GR" sz="4400" dirty="0"/>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Tree>
    <p:extLst>
      <p:ext uri="{BB962C8B-B14F-4D97-AF65-F5344CB8AC3E}">
        <p14:creationId xmlns:p14="http://schemas.microsoft.com/office/powerpoint/2010/main" val="4112572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smtClean="0"/>
              <a:t>Potentiometer – variable resistor</a:t>
            </a:r>
            <a:endParaRPr lang="en-US" dirty="0"/>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2"/>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breadboards</a:t>
            </a:r>
            <a:endParaRPr lang="en-US" dirty="0"/>
          </a:p>
        </p:txBody>
      </p:sp>
      <p:sp>
        <p:nvSpPr>
          <p:cNvPr id="3" name="Content Placeholder 2"/>
          <p:cNvSpPr>
            <a:spLocks noGrp="1"/>
          </p:cNvSpPr>
          <p:nvPr>
            <p:ph idx="1"/>
          </p:nvPr>
        </p:nvSpPr>
        <p:spPr>
          <a:xfrm>
            <a:off x="6054810" y="1825625"/>
            <a:ext cx="5298989" cy="4351338"/>
          </a:xfrm>
        </p:spPr>
        <p:txBody>
          <a:bodyPr>
            <a:normAutofit lnSpcReduction="10000"/>
          </a:bodyPr>
          <a:lstStyle/>
          <a:p>
            <a:pPr marL="0" indent="0">
              <a:buNone/>
            </a:pPr>
            <a:r>
              <a:rPr lang="en-US" dirty="0" smtClean="0"/>
              <a:t>Breadboards offer a great way to prototype circuits.  The provide a number of “buses” for connecting both power and components.  </a:t>
            </a:r>
          </a:p>
          <a:p>
            <a:pPr marL="0" indent="0">
              <a:buNone/>
            </a:pPr>
            <a:endParaRPr lang="en-US" dirty="0"/>
          </a:p>
          <a:p>
            <a:pPr marL="0" indent="0">
              <a:buNone/>
            </a:pPr>
            <a:r>
              <a:rPr lang="en-US" dirty="0" smtClean="0"/>
              <a:t>Power buses run the entire horizontal length</a:t>
            </a:r>
          </a:p>
          <a:p>
            <a:pPr marL="0" indent="0">
              <a:buNone/>
            </a:pPr>
            <a:endParaRPr lang="en-US" dirty="0"/>
          </a:p>
          <a:p>
            <a:pPr marL="0" indent="0">
              <a:buNone/>
            </a:pPr>
            <a:r>
              <a:rPr lang="en-US" dirty="0" smtClean="0"/>
              <a:t>Component buses give you easy ways to connect pins together</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 SD Cards</a:t>
            </a:r>
            <a:endParaRPr lang="en-US" dirty="0"/>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smtClean="0"/>
              <a:t>Font: Segoe UI </a:t>
            </a:r>
            <a:r>
              <a:rPr lang="en-US" dirty="0" err="1" smtClean="0"/>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the Azure Event Hub</a:t>
            </a:r>
            <a:endParaRPr lang="en-US" dirty="0"/>
          </a:p>
        </p:txBody>
      </p:sp>
    </p:spTree>
    <p:extLst>
      <p:ext uri="{BB962C8B-B14F-4D97-AF65-F5344CB8AC3E}">
        <p14:creationId xmlns:p14="http://schemas.microsoft.com/office/powerpoint/2010/main" val="12725457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fr-FR" dirty="0" smtClean="0">
                <a:solidFill>
                  <a:srgbClr val="00AEEF"/>
                </a:solidFill>
              </a:rPr>
              <a:t>Part 2 of 6:</a:t>
            </a:r>
            <a:r>
              <a:rPr lang="fr-FR" dirty="0">
                <a:solidFill>
                  <a:srgbClr val="00AEEF"/>
                </a:solidFill>
              </a:rPr>
              <a:t/>
            </a:r>
            <a:br>
              <a:rPr lang="fr-FR" dirty="0">
                <a:solidFill>
                  <a:srgbClr val="00AEEF"/>
                </a:solidFill>
              </a:rPr>
            </a:br>
            <a:r>
              <a:rPr lang="fr-FR" dirty="0" err="1">
                <a:solidFill>
                  <a:srgbClr val="00AEEF"/>
                </a:solidFill>
              </a:rPr>
              <a:t>Particle</a:t>
            </a:r>
            <a:r>
              <a:rPr lang="fr-FR" dirty="0">
                <a:solidFill>
                  <a:srgbClr val="00AEEF"/>
                </a:solidFill>
              </a:rPr>
              <a:t> Cloud </a:t>
            </a:r>
            <a:r>
              <a:rPr lang="fr-FR" dirty="0" smtClean="0">
                <a:solidFill>
                  <a:srgbClr val="00AEEF"/>
                </a:solidFill>
              </a:rPr>
              <a:t> and photon </a:t>
            </a:r>
            <a:r>
              <a:rPr lang="fr-FR" dirty="0" err="1" smtClean="0">
                <a:solidFill>
                  <a:srgbClr val="00AEEF"/>
                </a:solidFill>
              </a:rPr>
              <a:t>Prep</a:t>
            </a:r>
            <a:endParaRPr lang="en-US" dirty="0">
              <a:solidFill>
                <a:srgbClr val="00AEEF"/>
              </a:solidFill>
            </a:endParaRPr>
          </a:p>
        </p:txBody>
      </p:sp>
      <p:sp>
        <p:nvSpPr>
          <p:cNvPr id="5" name="Subtitle 2"/>
          <p:cNvSpPr txBox="1">
            <a:spLocks/>
          </p:cNvSpPr>
          <p:nvPr/>
        </p:nvSpPr>
        <p:spPr>
          <a:xfrm>
            <a:off x="1524000" y="2347170"/>
            <a:ext cx="9144000" cy="3571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smtClean="0"/>
              <a:t>Particle Photon + DHT11 Sensor + Azure + Power BI + Node.js + .NET = AWESOME</a:t>
            </a:r>
            <a:endParaRPr lang="en-US" sz="1800" dirty="0"/>
          </a:p>
        </p:txBody>
      </p:sp>
    </p:spTree>
    <p:extLst>
      <p:ext uri="{BB962C8B-B14F-4D97-AF65-F5344CB8AC3E}">
        <p14:creationId xmlns:p14="http://schemas.microsoft.com/office/powerpoint/2010/main" val="29905550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2801565"/>
            <a:ext cx="10515600" cy="3375397"/>
          </a:xfrm>
        </p:spPr>
        <p:txBody>
          <a:bodyPr>
            <a:normAutofit/>
          </a:bodyPr>
          <a:lstStyle/>
          <a:p>
            <a:pPr marL="0" indent="0" algn="ctr">
              <a:buNone/>
            </a:pPr>
            <a:r>
              <a:rPr lang="en-US" sz="9600" dirty="0" smtClean="0">
                <a:hlinkClick r:id="rId2"/>
              </a:rPr>
              <a:t>http://aka.ms/ppws</a:t>
            </a:r>
            <a:endParaRPr lang="en-US" sz="9600" dirty="0"/>
          </a:p>
        </p:txBody>
      </p:sp>
    </p:spTree>
    <p:extLst>
      <p:ext uri="{BB962C8B-B14F-4D97-AF65-F5344CB8AC3E}">
        <p14:creationId xmlns:p14="http://schemas.microsoft.com/office/powerpoint/2010/main" val="13054949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2097983" y="3272903"/>
            <a:ext cx="1122546" cy="1835171"/>
            <a:chOff x="2097983" y="3272903"/>
            <a:chExt cx="1122546" cy="1835171"/>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2097983" y="4161546"/>
              <a:ext cx="1122546" cy="946528"/>
              <a:chOff x="4545987" y="4157821"/>
              <a:chExt cx="1687963" cy="1423286"/>
            </a:xfrm>
          </p:grpSpPr>
          <p:sp>
            <p:nvSpPr>
              <p:cNvPr id="118" name="TextBox 117"/>
              <p:cNvSpPr txBox="1"/>
              <p:nvPr/>
            </p:nvSpPr>
            <p:spPr>
              <a:xfrm>
                <a:off x="4545987" y="4934776"/>
                <a:ext cx="1687963" cy="646331"/>
              </a:xfrm>
              <a:prstGeom prst="rect">
                <a:avLst/>
              </a:prstGeom>
              <a:noFill/>
            </p:spPr>
            <p:txBody>
              <a:bodyPr wrap="none" rtlCol="0">
                <a:spAutoFit/>
              </a:bodyPr>
              <a:lstStyle/>
              <a:p>
                <a:pPr algn="ctr"/>
                <a:r>
                  <a:rPr lang="en-US" dirty="0" err="1" smtClean="0"/>
                  <a:t>PublishWeather</a:t>
                </a:r>
                <a:r>
                  <a:rPr lang="en-US" dirty="0" smtClean="0"/>
                  <a:t/>
                </a:r>
                <a:br>
                  <a:rPr lang="en-US" dirty="0" smtClean="0"/>
                </a:br>
                <a:r>
                  <a:rPr lang="en-US" dirty="0" smtClean="0"/>
                  <a:t>Web Hook</a:t>
                </a:r>
                <a:endParaRPr lang="en-US"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323414422"/>
      </p:ext>
    </p:extLst>
  </p:cSld>
  <p:clrMapOvr>
    <a:masterClrMapping/>
  </p:clrMapOvr>
  <p:timing>
    <p:tnLst>
      <p:par>
        <p:cTn id="1" dur="indefinite" restart="never" nodeType="tmRoot"/>
      </p:par>
    </p:tnLst>
  </p:timing>
</p:sld>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docProps/app.xml><?xml version="1.0" encoding="utf-8"?>
<Properties xmlns="http://schemas.openxmlformats.org/officeDocument/2006/extended-properties" xmlns:vt="http://schemas.openxmlformats.org/officeDocument/2006/docPropsVTypes">
  <Template>Azure DevOps Theme</Template>
  <TotalTime>4168</TotalTime>
  <Words>1064</Words>
  <Application>Microsoft Office PowerPoint</Application>
  <PresentationFormat>Widescreen</PresentationFormat>
  <Paragraphs>420</Paragraphs>
  <Slides>55</Slides>
  <Notes>0</Notes>
  <HiddenSlides>24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Segoe UI Light</vt:lpstr>
      <vt:lpstr>Segoe UI</vt:lpstr>
      <vt:lpstr>Arial</vt:lpstr>
      <vt:lpstr>Segoe UI Black</vt:lpstr>
      <vt:lpstr>Cambria Math</vt:lpstr>
      <vt:lpstr>Azure DevOps Theme</vt:lpstr>
      <vt:lpstr>Particle photon weather station  Part 1 of 6: Overview &amp;  Event Hub Setup</vt:lpstr>
      <vt:lpstr>Grab the slides &amp; code:</vt:lpstr>
      <vt:lpstr>Solution ARCHITECTURE</vt:lpstr>
      <vt:lpstr>Solution ARCHITECTURE</vt:lpstr>
      <vt:lpstr>Azure event hubs</vt:lpstr>
      <vt:lpstr>Create the Azure Event Hub</vt:lpstr>
      <vt:lpstr>Particle photon weather station  Part 2 of 6: Particle Cloud  and photon Prep</vt:lpstr>
      <vt:lpstr>Grab the slides &amp; code:</vt:lpstr>
      <vt:lpstr>Solution ARCHITECTURE</vt:lpstr>
      <vt:lpstr>Solution ARCHITECTURE</vt:lpstr>
      <vt:lpstr>Configure the Particle Cloud and Photon</vt:lpstr>
      <vt:lpstr>Particle photon weather station  Part 3 of 6: Photon DTH11 Circuit &amp; Sketch</vt:lpstr>
      <vt:lpstr>Grab the slides &amp; code:</vt:lpstr>
      <vt:lpstr>Solution ARCHITECTURE</vt:lpstr>
      <vt:lpstr>Solution ARCHITECTURE</vt:lpstr>
      <vt:lpstr>Create the Photon DHT11 Circuit &amp; Code</vt:lpstr>
      <vt:lpstr>Particle photon weather station  Part 4 0f 6: Reporting with Power BI</vt:lpstr>
      <vt:lpstr>Grab the slides &amp; code:</vt:lpstr>
      <vt:lpstr>Solution ARCHITECTURE</vt:lpstr>
      <vt:lpstr>Solution ARCHITECTURE</vt:lpstr>
      <vt:lpstr>Reporting with Power BI</vt:lpstr>
      <vt:lpstr>Particle photon weather station  Part 5 of 6: RECEIVING EVENTS with Node.js</vt:lpstr>
      <vt:lpstr>Grab the slides &amp; code:</vt:lpstr>
      <vt:lpstr>Solution ARCHITECTURE</vt:lpstr>
      <vt:lpstr>Solution ARCHITECTURE</vt:lpstr>
      <vt:lpstr>Receiving Events Hub Messages with Node.js</vt:lpstr>
      <vt:lpstr>Particle photon weather station  Part 6 of 6: RECEIVING EVENTS with C#</vt:lpstr>
      <vt:lpstr>Grab the slides &amp; code:</vt:lpstr>
      <vt:lpstr>Solution ARCHITECTURE</vt:lpstr>
      <vt:lpstr>Solution ARCHITECTURE</vt:lpstr>
      <vt:lpstr>Receiving Events Hub Messages with .NET</vt:lpstr>
      <vt:lpstr>Architecture overview</vt:lpstr>
      <vt:lpstr>Architecture overview</vt:lpstr>
      <vt:lpstr>Power BI LOGO</vt:lpstr>
      <vt:lpstr>IoT Logo</vt:lpstr>
      <vt:lpstr>arduino</vt:lpstr>
      <vt:lpstr>GALILEO BOARD</vt:lpstr>
      <vt:lpstr>RASPBERRY PI</vt:lpstr>
      <vt:lpstr>FEZ SPIDER MAIN BOARD</vt:lpstr>
      <vt:lpstr>Sparkfun weather shield</vt:lpstr>
      <vt:lpstr>FEZ HAT</vt:lpstr>
      <vt:lpstr>Connect the dots azure icons</vt:lpstr>
      <vt:lpstr>LEDs</vt:lpstr>
      <vt:lpstr>Resistors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IoT Developer</cp:lastModifiedBy>
  <cp:revision>121</cp:revision>
  <dcterms:created xsi:type="dcterms:W3CDTF">2014-08-25T15:37:49Z</dcterms:created>
  <dcterms:modified xsi:type="dcterms:W3CDTF">2016-03-04T18:22:56Z</dcterms:modified>
</cp:coreProperties>
</file>